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31"/>
  </p:notesMasterIdLst>
  <p:sldIdLst>
    <p:sldId id="256" r:id="rId2"/>
    <p:sldId id="265" r:id="rId3"/>
    <p:sldId id="266" r:id="rId4"/>
    <p:sldId id="281" r:id="rId5"/>
    <p:sldId id="285" r:id="rId6"/>
    <p:sldId id="286" r:id="rId7"/>
    <p:sldId id="287" r:id="rId8"/>
    <p:sldId id="282" r:id="rId9"/>
    <p:sldId id="280" r:id="rId10"/>
    <p:sldId id="288" r:id="rId11"/>
    <p:sldId id="261" r:id="rId12"/>
    <p:sldId id="270" r:id="rId13"/>
    <p:sldId id="275" r:id="rId14"/>
    <p:sldId id="277" r:id="rId15"/>
    <p:sldId id="278" r:id="rId16"/>
    <p:sldId id="274" r:id="rId17"/>
    <p:sldId id="276" r:id="rId18"/>
    <p:sldId id="279" r:id="rId19"/>
    <p:sldId id="289" r:id="rId20"/>
    <p:sldId id="268" r:id="rId21"/>
    <p:sldId id="269" r:id="rId22"/>
    <p:sldId id="272" r:id="rId23"/>
    <p:sldId id="283" r:id="rId24"/>
    <p:sldId id="284" r:id="rId25"/>
    <p:sldId id="273" r:id="rId26"/>
    <p:sldId id="267" r:id="rId27"/>
    <p:sldId id="262" r:id="rId28"/>
    <p:sldId id="264" r:id="rId29"/>
    <p:sldId id="260" r:id="rId30"/>
  </p:sldIdLst>
  <p:sldSz cx="9144000" cy="5715000" type="screen16x10"/>
  <p:notesSz cx="6858000" cy="9144000"/>
  <p:embeddedFontLst>
    <p:embeddedFont>
      <p:font typeface="KoPub돋움체 Bold" panose="020B0600000101010101" charset="-127"/>
      <p:bold r:id="rId32"/>
    </p:embeddedFont>
    <p:embeddedFont>
      <p:font typeface="KoPub돋움체 Light" panose="020B0600000101010101" charset="-127"/>
      <p:regular r:id="rId33"/>
    </p:embeddedFont>
    <p:embeddedFont>
      <p:font typeface="Rix굴림 M" panose="02020603020101020101" pitchFamily="18" charset="-127"/>
      <p:regular r:id="rId34"/>
    </p:embeddedFont>
    <p:embeddedFont>
      <p:font typeface="- 제목1" panose="02020603020101020101" pitchFamily="18" charset="-127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libri Light" panose="020F0302020204030204" pitchFamily="34" charset="0"/>
      <p:regular r:id="rId40"/>
      <p:italic r:id="rId41"/>
    </p:embeddedFont>
    <p:embeddedFont>
      <p:font typeface="나눔바른고딕" panose="020B0603020101020101" pitchFamily="50" charset="-127"/>
      <p:regular r:id="rId42"/>
      <p:bold r:id="rId43"/>
    </p:embeddedFont>
    <p:embeddedFont>
      <p:font typeface="맑은 고딕" panose="020B0503020000020004" pitchFamily="50" charset="-127"/>
      <p:regular r:id="rId44"/>
      <p:bold r:id="rId45"/>
    </p:embeddedFont>
  </p:embeddedFontLst>
  <p:defaultTextStyle>
    <a:defPPr>
      <a:defRPr lang="ko-KR"/>
    </a:defPPr>
    <a:lvl1pPr marL="0" algn="l" defTabSz="713174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588" algn="l" defTabSz="713174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174" algn="l" defTabSz="713174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762" algn="l" defTabSz="713174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350" algn="l" defTabSz="713174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2938" algn="l" defTabSz="713174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524" algn="l" defTabSz="713174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112" algn="l" defTabSz="713174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700" algn="l" defTabSz="713174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93B7"/>
    <a:srgbClr val="F2F2F2"/>
    <a:srgbClr val="6046F8"/>
    <a:srgbClr val="4A36D0"/>
    <a:srgbClr val="533C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99" autoAdjust="0"/>
    <p:restoredTop sz="94682"/>
  </p:normalViewPr>
  <p:slideViewPr>
    <p:cSldViewPr snapToGrid="0" snapToObjects="1">
      <p:cViewPr varScale="1">
        <p:scale>
          <a:sx n="75" d="100"/>
          <a:sy n="75" d="100"/>
        </p:scale>
        <p:origin x="168" y="40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65EC71-4027-DD47-B1DC-F78306A9778F}" type="datetimeFigureOut">
              <a:rPr kumimoji="1" lang="ko-KR" altLang="en-US" smtClean="0"/>
              <a:t>2019-08-06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F4A89D-53D5-334E-8539-973AE735D5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4667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174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588" algn="l" defTabSz="713174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174" algn="l" defTabSz="713174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762" algn="l" defTabSz="713174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350" algn="l" defTabSz="713174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2938" algn="l" defTabSz="713174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524" algn="l" defTabSz="713174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112" algn="l" defTabSz="713174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700" algn="l" defTabSz="713174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20535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48600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842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43635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21892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049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65352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9841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41098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476965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26471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43739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73373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005409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25149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5361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50964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05484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63449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36702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85844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7950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8978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0112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42703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8516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0801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2666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1653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C32F3-86C7-EB4F-A8C0-0736CCEB01CC}" type="datetimeFigureOut">
              <a:rPr kumimoji="1" lang="ko-KR" altLang="en-US" smtClean="0"/>
              <a:t>2019-08-06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39A25-D348-2A4E-B28B-55A701F2D7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C32F3-86C7-EB4F-A8C0-0736CCEB01CC}" type="datetimeFigureOut">
              <a:rPr kumimoji="1" lang="ko-KR" altLang="en-US" smtClean="0"/>
              <a:t>2019-08-06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39A25-D348-2A4E-B28B-55A701F2D7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C32F3-86C7-EB4F-A8C0-0736CCEB01CC}" type="datetimeFigureOut">
              <a:rPr kumimoji="1" lang="ko-KR" altLang="en-US" smtClean="0"/>
              <a:t>2019-08-06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39A25-D348-2A4E-B28B-55A701F2D7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C32F3-86C7-EB4F-A8C0-0736CCEB01CC}" type="datetimeFigureOut">
              <a:rPr kumimoji="1" lang="ko-KR" altLang="en-US" smtClean="0"/>
              <a:t>2019-08-06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39A25-D348-2A4E-B28B-55A701F2D7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C32F3-86C7-EB4F-A8C0-0736CCEB01CC}" type="datetimeFigureOut">
              <a:rPr kumimoji="1" lang="ko-KR" altLang="en-US" smtClean="0"/>
              <a:t>2019-08-06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39A25-D348-2A4E-B28B-55A701F2D7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C32F3-86C7-EB4F-A8C0-0736CCEB01CC}" type="datetimeFigureOut">
              <a:rPr kumimoji="1" lang="ko-KR" altLang="en-US" smtClean="0"/>
              <a:t>2019-08-06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39A25-D348-2A4E-B28B-55A701F2D7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C32F3-86C7-EB4F-A8C0-0736CCEB01CC}" type="datetimeFigureOut">
              <a:rPr kumimoji="1" lang="ko-KR" altLang="en-US" smtClean="0"/>
              <a:t>2019-08-06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39A25-D348-2A4E-B28B-55A701F2D7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C32F3-86C7-EB4F-A8C0-0736CCEB01CC}" type="datetimeFigureOut">
              <a:rPr kumimoji="1" lang="ko-KR" altLang="en-US" smtClean="0"/>
              <a:t>2019-08-06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39A25-D348-2A4E-B28B-55A701F2D7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C32F3-86C7-EB4F-A8C0-0736CCEB01CC}" type="datetimeFigureOut">
              <a:rPr kumimoji="1" lang="ko-KR" altLang="en-US" smtClean="0"/>
              <a:t>2019-08-06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39A25-D348-2A4E-B28B-55A701F2D7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C32F3-86C7-EB4F-A8C0-0736CCEB01CC}" type="datetimeFigureOut">
              <a:rPr kumimoji="1" lang="ko-KR" altLang="en-US" smtClean="0"/>
              <a:t>2019-08-06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39A25-D348-2A4E-B28B-55A701F2D7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C32F3-86C7-EB4F-A8C0-0736CCEB01CC}" type="datetimeFigureOut">
              <a:rPr kumimoji="1" lang="ko-KR" altLang="en-US" smtClean="0"/>
              <a:t>2019-08-06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39A25-D348-2A4E-B28B-55A701F2D7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C32F3-86C7-EB4F-A8C0-0736CCEB01CC}" type="datetimeFigureOut">
              <a:rPr kumimoji="1" lang="ko-KR" altLang="en-US" smtClean="0"/>
              <a:t>2019-08-06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39A25-D348-2A4E-B28B-55A701F2D7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274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ixabay.com/ko/%EC%B1%85-%EA%B3%BC%ED%95%99-%EA%B5%90%EC%9C%A1-%EC%A7%80%EC%8B%9D-%EB%9D%BC%EC%9D%B4%EB%B8%8C%EB%9F%AC%EB%A6%AC-%EC%9D%BD%EA%B8%B0-%ED%95%99%EA%B5%90-%EC%95%84%EC%9D%B4-%EB%93%A4-1977235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gisresources.com/phd-in-ecosystem-service-mapping-at-eth-zurich/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s://commons.wikimedia.org/wiki/File:User_font_awesome.svg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it.donga.com/25947/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gisresources.com/phd-in-ecosystem-service-mapping-at-eth-zurich/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s://commons.wikimedia.org/wiki/File:User_font_awesome.svg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it.donga.com/25947/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gisresources.com/phd-in-ecosystem-service-mapping-at-eth-zurich/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s://commons.wikimedia.org/wiki/File:User_font_awesome.svg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056" b="121"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/>
          </a:p>
        </p:txBody>
      </p:sp>
      <p:sp>
        <p:nvSpPr>
          <p:cNvPr id="8" name="직사각형 7"/>
          <p:cNvSpPr/>
          <p:nvPr/>
        </p:nvSpPr>
        <p:spPr>
          <a:xfrm>
            <a:off x="1278467" y="1748019"/>
            <a:ext cx="5430288" cy="588779"/>
          </a:xfrm>
          <a:prstGeom prst="rect">
            <a:avLst/>
          </a:prstGeom>
          <a:solidFill>
            <a:srgbClr val="6046F8"/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890268" y="1616597"/>
            <a:ext cx="7569378" cy="1991058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fontAlgn="base">
              <a:lnSpc>
                <a:spcPct val="130000"/>
              </a:lnSpc>
            </a:pPr>
            <a:r>
              <a:rPr lang="en-US" altLang="ko-KR" sz="3600" kern="0" dirty="0">
                <a:solidFill>
                  <a:schemeClr val="bg1"/>
                </a:solidFill>
                <a:latin typeface="- 제목1" panose="02020603020101020101" pitchFamily="18" charset="-127"/>
                <a:ea typeface="- 제목1" panose="02020603020101020101" pitchFamily="18" charset="-127"/>
              </a:rPr>
              <a:t>ETHEREUM </a:t>
            </a:r>
            <a:r>
              <a:rPr lang="ko-KR" altLang="en-US" sz="3600" kern="0" dirty="0">
                <a:solidFill>
                  <a:schemeClr val="bg1"/>
                </a:solidFill>
                <a:latin typeface="- 제목1" panose="02020603020101020101" pitchFamily="18" charset="-127"/>
                <a:ea typeface="- 제목1" panose="02020603020101020101" pitchFamily="18" charset="-127"/>
              </a:rPr>
              <a:t>블록체인 </a:t>
            </a:r>
            <a:r>
              <a:rPr lang="en-US" altLang="ko-KR" sz="3600" kern="0" dirty="0" err="1">
                <a:solidFill>
                  <a:schemeClr val="bg1"/>
                </a:solidFill>
                <a:latin typeface="- 제목1" panose="02020603020101020101" pitchFamily="18" charset="-127"/>
                <a:ea typeface="- 제목1" panose="02020603020101020101" pitchFamily="18" charset="-127"/>
              </a:rPr>
              <a:t>Dapp</a:t>
            </a:r>
            <a:r>
              <a:rPr lang="ko-KR" altLang="en-US" sz="3600" kern="0" dirty="0">
                <a:solidFill>
                  <a:schemeClr val="bg1"/>
                </a:solidFill>
                <a:latin typeface="- 제목1" panose="02020603020101020101" pitchFamily="18" charset="-127"/>
                <a:ea typeface="- 제목1" panose="02020603020101020101" pitchFamily="18" charset="-127"/>
              </a:rPr>
              <a:t> 기반의</a:t>
            </a:r>
            <a:endParaRPr lang="en-US" altLang="ko-KR" sz="3600" kern="0" dirty="0">
              <a:solidFill>
                <a:schemeClr val="bg1"/>
              </a:solidFill>
              <a:latin typeface="- 제목1" panose="02020603020101020101" pitchFamily="18" charset="-127"/>
              <a:ea typeface="- 제목1" panose="02020603020101020101" pitchFamily="18" charset="-127"/>
            </a:endParaRPr>
          </a:p>
          <a:p>
            <a:pPr algn="ctr" fontAlgn="base"/>
            <a:r>
              <a:rPr lang="ko-KR" altLang="en-US" sz="3600" kern="0" dirty="0">
                <a:solidFill>
                  <a:schemeClr val="bg1"/>
                </a:solidFill>
                <a:latin typeface="- 제목1" panose="02020603020101020101" pitchFamily="18" charset="-127"/>
                <a:ea typeface="- 제목1" panose="02020603020101020101" pitchFamily="18" charset="-127"/>
              </a:rPr>
              <a:t> 학교 공용 물품 관리 시스템 구축</a:t>
            </a:r>
            <a:endParaRPr lang="en-US" altLang="ko-KR" sz="3600" kern="0" dirty="0">
              <a:solidFill>
                <a:schemeClr val="bg1"/>
              </a:solidFill>
              <a:latin typeface="- 제목1" panose="02020603020101020101" pitchFamily="18" charset="-127"/>
              <a:ea typeface="- 제목1" panose="02020603020101020101" pitchFamily="18" charset="-127"/>
            </a:endParaRPr>
          </a:p>
          <a:p>
            <a:pPr>
              <a:lnSpc>
                <a:spcPct val="120000"/>
              </a:lnSpc>
            </a:pPr>
            <a:endParaRPr kumimoji="1"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564289" y="1298557"/>
            <a:ext cx="2021093" cy="168329"/>
          </a:xfrm>
          <a:prstGeom prst="rect">
            <a:avLst/>
          </a:prstGeom>
          <a:solidFill>
            <a:srgbClr val="6046F8"/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2019</a:t>
            </a:r>
            <a:r>
              <a:rPr kumimoji="1" lang="ko-KR" altLang="en-US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 </a:t>
            </a:r>
            <a:r>
              <a:rPr kumimoji="1" lang="en-US" altLang="ko-KR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JSHS RESEACH CONTEST</a:t>
            </a:r>
            <a:endParaRPr kumimoji="1" lang="ko-KR" altLang="en-US" sz="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390981" y="5339341"/>
            <a:ext cx="2385282" cy="2148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Sunmin.Lee</a:t>
            </a:r>
            <a:r>
              <a:rPr kumimoji="1"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 </a:t>
            </a: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ⓒ </a:t>
            </a:r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2018</a:t>
            </a: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 </a:t>
            </a:r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All Rights Reserved</a:t>
            </a:r>
            <a:endParaRPr kumimoji="1" lang="ko-KR" altLang="en-US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Dotum_Pro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482316" y="4460484"/>
            <a:ext cx="2385282" cy="382877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제주과학고등학교</a:t>
            </a:r>
            <a:endParaRPr kumimoji="1"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- 제목1" panose="02020603020101020101" pitchFamily="18" charset="-127"/>
              <a:ea typeface="- 제목1" panose="02020603020101020101" pitchFamily="18" charset="-127"/>
              <a:cs typeface="KoPubDotum_Pro" charset="-127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김채린</a:t>
            </a:r>
            <a:r>
              <a:rPr kumimoji="1"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 </a:t>
            </a:r>
            <a:r>
              <a:rPr kumimoji="1"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김민건</a:t>
            </a:r>
            <a:r>
              <a:rPr kumimoji="1"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 </a:t>
            </a:r>
            <a:r>
              <a:rPr kumimoji="1"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양호성</a:t>
            </a:r>
            <a:endParaRPr kumimoji="1"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- 제목1" panose="02020603020101020101" pitchFamily="18" charset="-127"/>
              <a:ea typeface="- 제목1" panose="02020603020101020101" pitchFamily="18" charset="-127"/>
              <a:cs typeface="KoPubDotum_Pro" charset="-127"/>
            </a:endParaRPr>
          </a:p>
        </p:txBody>
      </p:sp>
      <p:sp>
        <p:nvSpPr>
          <p:cNvPr id="9" name="텍스트 상자 5">
            <a:extLst>
              <a:ext uri="{FF2B5EF4-FFF2-40B4-BE49-F238E27FC236}">
                <a16:creationId xmlns:a16="http://schemas.microsoft.com/office/drawing/2014/main" id="{8A34E554-775F-406C-9079-8F161E8F2B30}"/>
              </a:ext>
            </a:extLst>
          </p:cNvPr>
          <p:cNvSpPr txBox="1"/>
          <p:nvPr/>
        </p:nvSpPr>
        <p:spPr>
          <a:xfrm>
            <a:off x="2458489" y="2969147"/>
            <a:ext cx="4250266" cy="636328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fontAlgn="base">
              <a:lnSpc>
                <a:spcPct val="130000"/>
              </a:lnSpc>
            </a:pPr>
            <a:r>
              <a:rPr lang="en-US" altLang="ko-KR" sz="1400" b="1" kern="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Constructing a System Administering Objects for Common Use by Blockchain Technology</a:t>
            </a:r>
            <a:endParaRPr lang="en-US" altLang="ko-KR" sz="3600" b="1" kern="0" dirty="0">
              <a:solidFill>
                <a:schemeClr val="bg1"/>
              </a:solidFill>
              <a:latin typeface="- 제목1" panose="02020603020101020101" pitchFamily="18" charset="-127"/>
              <a:ea typeface="- 제목1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930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03232" y="406306"/>
            <a:ext cx="373947" cy="370982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2246" y="357211"/>
            <a:ext cx="373848" cy="377123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843101" y="409809"/>
            <a:ext cx="27657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자료구조도</a:t>
            </a:r>
            <a:endParaRPr kumimoji="1"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- 제목1" panose="02020603020101020101" pitchFamily="18" charset="-127"/>
              <a:ea typeface="- 제목1" panose="02020603020101020101" pitchFamily="18" charset="-127"/>
              <a:cs typeface="KoPubDotum_Pro" charset="-127"/>
            </a:endParaRPr>
          </a:p>
          <a:p>
            <a:r>
              <a:rPr kumimoji="1" lang="en-US" altLang="ko-KR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3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Data-structure charts</a:t>
            </a:r>
            <a:endParaRPr kumimoji="1" lang="ko-KR" altLang="en-US" sz="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363944" y="418774"/>
            <a:ext cx="418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01</a:t>
            </a:r>
            <a:endParaRPr kumimoji="1"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F5B54B-9849-440A-A4FD-5BCFC3246A85}"/>
              </a:ext>
            </a:extLst>
          </p:cNvPr>
          <p:cNvSpPr txBox="1"/>
          <p:nvPr/>
        </p:nvSpPr>
        <p:spPr>
          <a:xfrm>
            <a:off x="461433" y="1136190"/>
            <a:ext cx="8221133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Rix굴림 M" panose="02020603020101020101" pitchFamily="18" charset="-127"/>
                <a:ea typeface="Rix굴림 M" panose="02020603020101020101" pitchFamily="18" charset="-127"/>
              </a:rPr>
              <a:t>추가 기능</a:t>
            </a:r>
            <a:endParaRPr lang="en-US" altLang="ko-KR" sz="40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pPr algn="ctr"/>
            <a:r>
              <a:rPr lang="en-US" altLang="ko-KR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1. </a:t>
            </a:r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자연탐사와 같은 준비물 목록을 대다수가 제출하는 행사에서</a:t>
            </a:r>
            <a:endParaRPr lang="en-US" altLang="ko-KR" sz="18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pPr algn="ctr"/>
            <a:r>
              <a:rPr lang="en-US" altLang="ko-KR" sz="1800" dirty="0" err="1">
                <a:latin typeface="Rix굴림 M" panose="02020603020101020101" pitchFamily="18" charset="-127"/>
                <a:ea typeface="Rix굴림 M" panose="02020603020101020101" pitchFamily="18" charset="-127"/>
              </a:rPr>
              <a:t>Dapp</a:t>
            </a:r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에 정보를 올림 </a:t>
            </a:r>
            <a:r>
              <a:rPr lang="en-US" altLang="ko-KR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-&gt; </a:t>
            </a:r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블록체인 내 데이터와 비교하여</a:t>
            </a:r>
            <a:endParaRPr lang="en-US" altLang="ko-KR" sz="18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pPr algn="ctr"/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물품 학교 내 소지 여부</a:t>
            </a:r>
            <a:r>
              <a:rPr lang="en-US" altLang="ko-KR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, </a:t>
            </a:r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대여 가능 여부를 확인할 수 있는 부가적인 기능 추가 예정</a:t>
            </a:r>
            <a:endParaRPr lang="en-US" altLang="ko-KR" sz="18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pPr algn="ctr"/>
            <a:endParaRPr lang="en-US" altLang="ko-KR" sz="18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pPr algn="ctr"/>
            <a:r>
              <a:rPr lang="en-US" altLang="ko-KR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2. </a:t>
            </a:r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학생마다 공평한 기준에 의하여 토큰을 할당함으로써 물자를 배분함</a:t>
            </a:r>
            <a:endParaRPr lang="en-US" altLang="ko-KR" sz="18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pPr algn="ctr"/>
            <a:r>
              <a:rPr lang="en-US" altLang="ko-KR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(</a:t>
            </a:r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꼭 필요한 물건만 대여하게 할 수 있는 효과</a:t>
            </a:r>
            <a:r>
              <a:rPr lang="en-US" altLang="ko-KR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)</a:t>
            </a:r>
          </a:p>
          <a:p>
            <a:pPr algn="ctr"/>
            <a:endParaRPr lang="en-US" altLang="ko-KR" sz="18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pPr algn="ctr"/>
            <a:r>
              <a:rPr lang="en-US" altLang="ko-KR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3. </a:t>
            </a:r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시세조절을 통해 특정 기기에 인기가 쏠릴 시 중요도 여부로 갈릴 수 있음</a:t>
            </a:r>
            <a:endParaRPr lang="en-US" altLang="ko-KR" sz="18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27206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03232" y="406306"/>
            <a:ext cx="373947" cy="370982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2246" y="357211"/>
            <a:ext cx="373848" cy="377123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843101" y="409809"/>
            <a:ext cx="27657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자료구조도</a:t>
            </a:r>
            <a:endParaRPr kumimoji="1"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- 제목1" panose="02020603020101020101" pitchFamily="18" charset="-127"/>
              <a:ea typeface="- 제목1" panose="02020603020101020101" pitchFamily="18" charset="-127"/>
              <a:cs typeface="KoPubDotum_Pro" charset="-127"/>
            </a:endParaRPr>
          </a:p>
          <a:p>
            <a:r>
              <a:rPr kumimoji="1" lang="en-US" altLang="ko-KR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3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Data-structure charts</a:t>
            </a:r>
            <a:endParaRPr kumimoji="1" lang="ko-KR" altLang="en-US" sz="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363944" y="418774"/>
            <a:ext cx="418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01</a:t>
            </a:r>
            <a:endParaRPr kumimoji="1"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6" name="텍스트 상자 11">
            <a:extLst>
              <a:ext uri="{FF2B5EF4-FFF2-40B4-BE49-F238E27FC236}">
                <a16:creationId xmlns:a16="http://schemas.microsoft.com/office/drawing/2014/main" id="{8D6EBDA7-607A-416C-B51D-9E42DDB3D21C}"/>
              </a:ext>
            </a:extLst>
          </p:cNvPr>
          <p:cNvSpPr txBox="1"/>
          <p:nvPr/>
        </p:nvSpPr>
        <p:spPr>
          <a:xfrm>
            <a:off x="1202563" y="1010462"/>
            <a:ext cx="98414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9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01</a:t>
            </a:r>
            <a:endParaRPr kumimoji="1" lang="ko-KR" altLang="en-US" sz="49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7" name="텍스트 상자 12">
            <a:extLst>
              <a:ext uri="{FF2B5EF4-FFF2-40B4-BE49-F238E27FC236}">
                <a16:creationId xmlns:a16="http://schemas.microsoft.com/office/drawing/2014/main" id="{5B58D201-38F6-4214-AD93-9519FBEE65B7}"/>
              </a:ext>
            </a:extLst>
          </p:cNvPr>
          <p:cNvSpPr txBox="1"/>
          <p:nvPr/>
        </p:nvSpPr>
        <p:spPr>
          <a:xfrm>
            <a:off x="3494611" y="1010462"/>
            <a:ext cx="98414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9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>
                    <a:alpha val="50000"/>
                  </a:srgb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02</a:t>
            </a:r>
            <a:endParaRPr kumimoji="1" lang="ko-KR" altLang="en-US" sz="49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>
                  <a:alpha val="50000"/>
                </a:srgb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8" name="텍스트 상자 13">
            <a:extLst>
              <a:ext uri="{FF2B5EF4-FFF2-40B4-BE49-F238E27FC236}">
                <a16:creationId xmlns:a16="http://schemas.microsoft.com/office/drawing/2014/main" id="{9A1B7FE1-4C4F-42F1-A78C-60B7BF70799F}"/>
              </a:ext>
            </a:extLst>
          </p:cNvPr>
          <p:cNvSpPr txBox="1"/>
          <p:nvPr/>
        </p:nvSpPr>
        <p:spPr>
          <a:xfrm>
            <a:off x="5844709" y="1010462"/>
            <a:ext cx="98414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9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03</a:t>
            </a:r>
            <a:endParaRPr kumimoji="1" lang="ko-KR" altLang="en-US" sz="49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3273EC2-4AF1-400A-BE8C-AACD040A84A9}"/>
              </a:ext>
            </a:extLst>
          </p:cNvPr>
          <p:cNvSpPr/>
          <p:nvPr/>
        </p:nvSpPr>
        <p:spPr>
          <a:xfrm>
            <a:off x="1215376" y="1752686"/>
            <a:ext cx="1948961" cy="5318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alpha val="23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E9A1CFB-539E-49CB-B28A-74DC05E2FF71}"/>
              </a:ext>
            </a:extLst>
          </p:cNvPr>
          <p:cNvSpPr/>
          <p:nvPr/>
        </p:nvSpPr>
        <p:spPr>
          <a:xfrm>
            <a:off x="3534874" y="1752686"/>
            <a:ext cx="1948961" cy="5318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alpha val="23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74A02CA-64FA-4CDB-A511-FFAD2343B79E}"/>
              </a:ext>
            </a:extLst>
          </p:cNvPr>
          <p:cNvSpPr/>
          <p:nvPr/>
        </p:nvSpPr>
        <p:spPr>
          <a:xfrm>
            <a:off x="5854371" y="1752686"/>
            <a:ext cx="1948961" cy="5318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alpha val="23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6" name="텍스트 상자 14">
            <a:extLst>
              <a:ext uri="{FF2B5EF4-FFF2-40B4-BE49-F238E27FC236}">
                <a16:creationId xmlns:a16="http://schemas.microsoft.com/office/drawing/2014/main" id="{96D2EB17-C15E-4418-AECD-44B38DE448E0}"/>
              </a:ext>
            </a:extLst>
          </p:cNvPr>
          <p:cNvSpPr txBox="1"/>
          <p:nvPr/>
        </p:nvSpPr>
        <p:spPr>
          <a:xfrm>
            <a:off x="1321612" y="1864993"/>
            <a:ext cx="17444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Rix굴림 M" panose="02020603020101020101" pitchFamily="18" charset="-127"/>
                <a:ea typeface="Rix굴림 M" panose="02020603020101020101" pitchFamily="18" charset="-127"/>
                <a:cs typeface="KoPubDotum_Pro" charset="-127"/>
              </a:rPr>
              <a:t>DAPP</a:t>
            </a:r>
            <a:r>
              <a:rPr kumimoji="1"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Rix굴림 M" panose="02020603020101020101" pitchFamily="18" charset="-127"/>
                <a:ea typeface="Rix굴림 M" panose="02020603020101020101" pitchFamily="18" charset="-127"/>
                <a:cs typeface="KoPubDotum_Pro" charset="-127"/>
              </a:rPr>
              <a:t> 관련 예제 학습</a:t>
            </a:r>
            <a:endParaRPr kumimoji="1" lang="ko-KR" altLang="en-US" sz="825" b="1" dirty="0">
              <a:ln>
                <a:solidFill>
                  <a:schemeClr val="accent1">
                    <a:alpha val="0"/>
                  </a:schemeClr>
                </a:solidFill>
              </a:ln>
              <a:latin typeface="Rix굴림 M" panose="02020603020101020101" pitchFamily="18" charset="-127"/>
              <a:ea typeface="Rix굴림 M" panose="02020603020101020101" pitchFamily="18" charset="-127"/>
              <a:cs typeface="KoPubDotum_Pro" charset="-127"/>
            </a:endParaRPr>
          </a:p>
        </p:txBody>
      </p:sp>
      <p:cxnSp>
        <p:nvCxnSpPr>
          <p:cNvPr id="17" name="직선 연결선[R] 17">
            <a:extLst>
              <a:ext uri="{FF2B5EF4-FFF2-40B4-BE49-F238E27FC236}">
                <a16:creationId xmlns:a16="http://schemas.microsoft.com/office/drawing/2014/main" id="{E27142CE-79A4-4964-8B58-305244B50100}"/>
              </a:ext>
            </a:extLst>
          </p:cNvPr>
          <p:cNvCxnSpPr/>
          <p:nvPr/>
        </p:nvCxnSpPr>
        <p:spPr>
          <a:xfrm flipH="1">
            <a:off x="1380870" y="2120801"/>
            <a:ext cx="1531892" cy="0"/>
          </a:xfrm>
          <a:prstGeom prst="line">
            <a:avLst/>
          </a:prstGeom>
          <a:ln>
            <a:solidFill>
              <a:schemeClr val="tx1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8">
            <a:extLst>
              <a:ext uri="{FF2B5EF4-FFF2-40B4-BE49-F238E27FC236}">
                <a16:creationId xmlns:a16="http://schemas.microsoft.com/office/drawing/2014/main" id="{384BA837-5013-48DC-93B4-7AB31B2771C8}"/>
              </a:ext>
            </a:extLst>
          </p:cNvPr>
          <p:cNvSpPr txBox="1"/>
          <p:nvPr/>
        </p:nvSpPr>
        <p:spPr>
          <a:xfrm>
            <a:off x="3609699" y="1864993"/>
            <a:ext cx="195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Rix굴림 M" panose="02020603020101020101" pitchFamily="18" charset="-127"/>
                <a:ea typeface="Rix굴림 M" panose="02020603020101020101" pitchFamily="18" charset="-127"/>
                <a:cs typeface="KoPubDotum_Pro" charset="-127"/>
              </a:rPr>
              <a:t>Contract </a:t>
            </a:r>
            <a:r>
              <a:rPr kumimoji="1"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Rix굴림 M" panose="02020603020101020101" pitchFamily="18" charset="-127"/>
                <a:ea typeface="Rix굴림 M" panose="02020603020101020101" pitchFamily="18" charset="-127"/>
                <a:cs typeface="KoPubDotum_Pro" charset="-127"/>
              </a:rPr>
              <a:t>작성</a:t>
            </a:r>
            <a:r>
              <a:rPr kumimoji="1"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Rix굴림 M" panose="02020603020101020101" pitchFamily="18" charset="-127"/>
                <a:ea typeface="Rix굴림 M" panose="02020603020101020101" pitchFamily="18" charset="-127"/>
                <a:cs typeface="KoPubDotum_Pro" charset="-127"/>
              </a:rPr>
              <a:t>/</a:t>
            </a:r>
            <a:r>
              <a:rPr kumimoji="1" lang="ko-KR" altLang="en-US" sz="10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Rix굴림 M" panose="02020603020101020101" pitchFamily="18" charset="-127"/>
                <a:ea typeface="Rix굴림 M" panose="02020603020101020101" pitchFamily="18" charset="-127"/>
                <a:cs typeface="KoPubDotum_Pro" charset="-127"/>
              </a:rPr>
              <a:t>프론트엔드</a:t>
            </a:r>
            <a:r>
              <a:rPr kumimoji="1"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Rix굴림 M" panose="02020603020101020101" pitchFamily="18" charset="-127"/>
                <a:ea typeface="Rix굴림 M" panose="02020603020101020101" pitchFamily="18" charset="-127"/>
                <a:cs typeface="KoPubDotum_Pro" charset="-127"/>
              </a:rPr>
              <a:t> 구축</a:t>
            </a:r>
            <a:endParaRPr kumimoji="1" lang="ko-KR" altLang="en-US" sz="800" b="1" dirty="0">
              <a:ln>
                <a:solidFill>
                  <a:schemeClr val="accent1">
                    <a:alpha val="0"/>
                  </a:schemeClr>
                </a:solidFill>
              </a:ln>
              <a:latin typeface="Rix굴림 M" panose="02020603020101020101" pitchFamily="18" charset="-127"/>
              <a:ea typeface="Rix굴림 M" panose="02020603020101020101" pitchFamily="18" charset="-127"/>
              <a:cs typeface="KoPubDotum_Pro" charset="-127"/>
            </a:endParaRPr>
          </a:p>
        </p:txBody>
      </p:sp>
      <p:cxnSp>
        <p:nvCxnSpPr>
          <p:cNvPr id="19" name="직선 연결선[R] 20">
            <a:extLst>
              <a:ext uri="{FF2B5EF4-FFF2-40B4-BE49-F238E27FC236}">
                <a16:creationId xmlns:a16="http://schemas.microsoft.com/office/drawing/2014/main" id="{4B8DEE56-8039-4472-80FE-819418F5ADCF}"/>
              </a:ext>
            </a:extLst>
          </p:cNvPr>
          <p:cNvCxnSpPr/>
          <p:nvPr/>
        </p:nvCxnSpPr>
        <p:spPr>
          <a:xfrm flipH="1">
            <a:off x="3724457" y="2120801"/>
            <a:ext cx="1531892" cy="0"/>
          </a:xfrm>
          <a:prstGeom prst="line">
            <a:avLst/>
          </a:prstGeom>
          <a:ln>
            <a:solidFill>
              <a:schemeClr val="tx1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텍스트 상자 21">
            <a:extLst>
              <a:ext uri="{FF2B5EF4-FFF2-40B4-BE49-F238E27FC236}">
                <a16:creationId xmlns:a16="http://schemas.microsoft.com/office/drawing/2014/main" id="{14C71645-6D47-4532-9105-EA89B6428AC2}"/>
              </a:ext>
            </a:extLst>
          </p:cNvPr>
          <p:cNvSpPr txBox="1"/>
          <p:nvPr/>
        </p:nvSpPr>
        <p:spPr>
          <a:xfrm>
            <a:off x="6021807" y="1864993"/>
            <a:ext cx="16140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Rix굴림 M" panose="02020603020101020101" pitchFamily="18" charset="-127"/>
                <a:ea typeface="Rix굴림 M" panose="02020603020101020101" pitchFamily="18" charset="-127"/>
                <a:cs typeface="KoPubDotum_Pro" charset="-127"/>
              </a:rPr>
              <a:t>Contract</a:t>
            </a:r>
            <a:r>
              <a:rPr kumimoji="1"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Rix굴림 M" panose="02020603020101020101" pitchFamily="18" charset="-127"/>
                <a:ea typeface="Rix굴림 M" panose="02020603020101020101" pitchFamily="18" charset="-127"/>
                <a:cs typeface="KoPubDotum_Pro" charset="-127"/>
              </a:rPr>
              <a:t> 테스트넷 배포</a:t>
            </a:r>
            <a:endParaRPr kumimoji="1" lang="ko-KR" altLang="en-US" sz="825" b="1" dirty="0">
              <a:ln>
                <a:solidFill>
                  <a:schemeClr val="accent1">
                    <a:alpha val="0"/>
                  </a:schemeClr>
                </a:solidFill>
              </a:ln>
              <a:latin typeface="Rix굴림 M" panose="02020603020101020101" pitchFamily="18" charset="-127"/>
              <a:ea typeface="Rix굴림 M" panose="02020603020101020101" pitchFamily="18" charset="-127"/>
              <a:cs typeface="KoPubDotum_Pro" charset="-127"/>
            </a:endParaRPr>
          </a:p>
        </p:txBody>
      </p:sp>
      <p:cxnSp>
        <p:nvCxnSpPr>
          <p:cNvPr id="21" name="직선 연결선[R] 23">
            <a:extLst>
              <a:ext uri="{FF2B5EF4-FFF2-40B4-BE49-F238E27FC236}">
                <a16:creationId xmlns:a16="http://schemas.microsoft.com/office/drawing/2014/main" id="{586FC6C2-2BDB-48FA-A56D-9A1640758899}"/>
              </a:ext>
            </a:extLst>
          </p:cNvPr>
          <p:cNvCxnSpPr/>
          <p:nvPr/>
        </p:nvCxnSpPr>
        <p:spPr>
          <a:xfrm flipH="1">
            <a:off x="6104001" y="2120801"/>
            <a:ext cx="1531892" cy="0"/>
          </a:xfrm>
          <a:prstGeom prst="line">
            <a:avLst/>
          </a:prstGeom>
          <a:ln>
            <a:solidFill>
              <a:schemeClr val="tx1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A63B7702-34A4-411F-A32D-602DABD06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532" y="2412206"/>
            <a:ext cx="1975805" cy="1070527"/>
          </a:xfrm>
          <a:prstGeom prst="rect">
            <a:avLst/>
          </a:prstGeom>
        </p:spPr>
      </p:pic>
      <p:pic>
        <p:nvPicPr>
          <p:cNvPr id="8196" name="Picture 4" descr="DAPP ê°ìì ëí ì´ë¯¸ì§ ê²ìê²°ê³¼">
            <a:extLst>
              <a:ext uri="{FF2B5EF4-FFF2-40B4-BE49-F238E27FC236}">
                <a16:creationId xmlns:a16="http://schemas.microsoft.com/office/drawing/2014/main" id="{AF183DD2-7EF5-4720-B69B-8CD66EA7B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531" y="3593148"/>
            <a:ext cx="1975805" cy="111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4A28D3F-12A2-432E-8E31-6A9E52117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4874" y="2412206"/>
            <a:ext cx="1948961" cy="10705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88960D1-A537-48C3-A473-B36770023E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4874" y="3593148"/>
            <a:ext cx="1975805" cy="111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575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056" b="121"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53975" y="1642404"/>
            <a:ext cx="3867775" cy="2203315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solidFill>
                <a:srgbClr val="6046F8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50433" y="1518372"/>
            <a:ext cx="3866746" cy="2239794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/>
          </a:p>
        </p:txBody>
      </p:sp>
      <p:sp>
        <p:nvSpPr>
          <p:cNvPr id="11" name="텍스트 상자 10"/>
          <p:cNvSpPr txBox="1"/>
          <p:nvPr/>
        </p:nvSpPr>
        <p:spPr>
          <a:xfrm>
            <a:off x="1242527" y="2221636"/>
            <a:ext cx="11988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02</a:t>
            </a:r>
            <a:endParaRPr kumimoji="1" lang="ko-KR" altLang="en-US" sz="6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2353823" y="2544801"/>
            <a:ext cx="2144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Back-end </a:t>
            </a:r>
            <a:r>
              <a:rPr kumimoji="1" lang="ko-KR" altLang="en-US" sz="1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진행</a:t>
            </a:r>
            <a:endParaRPr kumimoji="1" lang="en-US" altLang="ko-KR" sz="1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- 제목1" panose="02020603020101020101" pitchFamily="18" charset="-127"/>
              <a:ea typeface="- 제목1" panose="02020603020101020101" pitchFamily="18" charset="-127"/>
              <a:cs typeface="KoPubDotum_Pro" charset="-127"/>
            </a:endParaRPr>
          </a:p>
        </p:txBody>
      </p:sp>
      <p:pic>
        <p:nvPicPr>
          <p:cNvPr id="4098" name="Picture 2" descr="DAPP êµ¬ì¡°ëì ëí ì´ë¯¸ì§ ê²ìê²°ê³¼">
            <a:extLst>
              <a:ext uri="{FF2B5EF4-FFF2-40B4-BE49-F238E27FC236}">
                <a16:creationId xmlns:a16="http://schemas.microsoft.com/office/drawing/2014/main" id="{3365F80C-283A-4740-A21A-0678F5471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342" y="486833"/>
            <a:ext cx="3293909" cy="474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841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03232" y="406306"/>
            <a:ext cx="373947" cy="370982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2246" y="357211"/>
            <a:ext cx="373848" cy="377123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843101" y="443677"/>
            <a:ext cx="2765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Back-end 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진행</a:t>
            </a:r>
            <a:endParaRPr kumimoji="1"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- 제목1" panose="02020603020101020101" pitchFamily="18" charset="-127"/>
              <a:ea typeface="- 제목1" panose="02020603020101020101" pitchFamily="18" charset="-127"/>
              <a:cs typeface="KoPubDotum_Pro" charset="-127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363944" y="418774"/>
            <a:ext cx="418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02</a:t>
            </a:r>
            <a:endParaRPr kumimoji="1"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D1F129-E304-4087-A5DD-121DE48C6A4A}"/>
              </a:ext>
            </a:extLst>
          </p:cNvPr>
          <p:cNvSpPr txBox="1"/>
          <p:nvPr/>
        </p:nvSpPr>
        <p:spPr>
          <a:xfrm>
            <a:off x="4027370" y="1806280"/>
            <a:ext cx="5887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Rix굴림 M" panose="02020603020101020101" pitchFamily="18" charset="-127"/>
                <a:ea typeface="Rix굴림 M" panose="02020603020101020101" pitchFamily="18" charset="-127"/>
              </a:rPr>
              <a:t>컴파일러 버전을 </a:t>
            </a:r>
            <a:r>
              <a:rPr lang="en-US" altLang="ko-KR" sz="2000" dirty="0">
                <a:latin typeface="Rix굴림 M" panose="02020603020101020101" pitchFamily="18" charset="-127"/>
                <a:ea typeface="Rix굴림 M" panose="02020603020101020101" pitchFamily="18" charset="-127"/>
              </a:rPr>
              <a:t>0.4.24</a:t>
            </a:r>
            <a:r>
              <a:rPr lang="ko-KR" altLang="en-US" sz="2000" dirty="0">
                <a:latin typeface="Rix굴림 M" panose="02020603020101020101" pitchFamily="18" charset="-127"/>
                <a:ea typeface="Rix굴림 M" panose="02020603020101020101" pitchFamily="18" charset="-127"/>
              </a:rPr>
              <a:t>에 맞추어서 사용</a:t>
            </a:r>
          </a:p>
        </p:txBody>
      </p:sp>
      <p:pic>
        <p:nvPicPr>
          <p:cNvPr id="3074" name="Picture 2" descr="ethereum remixì ëí ì´ë¯¸ì§ ê²ìê²°ê³¼">
            <a:extLst>
              <a:ext uri="{FF2B5EF4-FFF2-40B4-BE49-F238E27FC236}">
                <a16:creationId xmlns:a16="http://schemas.microsoft.com/office/drawing/2014/main" id="{DDE907D9-CB4B-46CF-A7CC-C1B023DCB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94" y="1155171"/>
            <a:ext cx="1702329" cy="170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ê´ë ¨ ì´ë¯¸ì§">
            <a:extLst>
              <a:ext uri="{FF2B5EF4-FFF2-40B4-BE49-F238E27FC236}">
                <a16:creationId xmlns:a16="http://schemas.microsoft.com/office/drawing/2014/main" id="{E83EAF15-D4FA-4BE9-9964-4BBCF3EB3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9" r="29556"/>
          <a:stretch/>
        </p:blipFill>
        <p:spPr bwMode="auto">
          <a:xfrm>
            <a:off x="2438423" y="1155171"/>
            <a:ext cx="1051661" cy="170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A459339-48F9-4091-8C41-0D26BE946C91}"/>
              </a:ext>
            </a:extLst>
          </p:cNvPr>
          <p:cNvSpPr/>
          <p:nvPr/>
        </p:nvSpPr>
        <p:spPr>
          <a:xfrm>
            <a:off x="549170" y="3588328"/>
            <a:ext cx="82487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 err="1">
                <a:latin typeface="Rix굴림 M" panose="02020603020101020101" pitchFamily="18" charset="-127"/>
                <a:ea typeface="Rix굴림 M" panose="02020603020101020101" pitchFamily="18" charset="-127"/>
              </a:rPr>
              <a:t>솔리디티</a:t>
            </a:r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 코드를 작성하고 컴파일 및 배포까지 </a:t>
            </a:r>
            <a:endParaRPr lang="en-US" altLang="ko-KR" sz="18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pPr algn="ctr"/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쉽게 자동으로 할 수 있도록 돕는 온라인 컴파일러 툴</a:t>
            </a:r>
            <a:r>
              <a:rPr lang="en-US" altLang="ko-KR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. </a:t>
            </a:r>
          </a:p>
          <a:p>
            <a:pPr algn="ctr"/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디버깅 툴로도 많이 쓰임</a:t>
            </a:r>
            <a:r>
              <a:rPr lang="en-US" altLang="ko-KR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.</a:t>
            </a:r>
          </a:p>
          <a:p>
            <a:pPr algn="ctr"/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원래는 로컬 컴퓨터에 직접 </a:t>
            </a:r>
            <a:r>
              <a:rPr lang="ko-KR" altLang="en-US" sz="1800" dirty="0" err="1">
                <a:latin typeface="Rix굴림 M" panose="02020603020101020101" pitchFamily="18" charset="-127"/>
                <a:ea typeface="Rix굴림 M" panose="02020603020101020101" pitchFamily="18" charset="-127"/>
              </a:rPr>
              <a:t>솔리디티</a:t>
            </a:r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 컴파일러를 설치해야 하는데</a:t>
            </a:r>
            <a:r>
              <a:rPr lang="en-US" altLang="ko-KR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, </a:t>
            </a:r>
          </a:p>
          <a:p>
            <a:pPr algn="ctr"/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리믹스 </a:t>
            </a:r>
            <a:r>
              <a:rPr lang="ko-KR" altLang="en-US" sz="1800" dirty="0" err="1">
                <a:latin typeface="Rix굴림 M" panose="02020603020101020101" pitchFamily="18" charset="-127"/>
                <a:ea typeface="Rix굴림 M" panose="02020603020101020101" pitchFamily="18" charset="-127"/>
              </a:rPr>
              <a:t>웹브라우저를</a:t>
            </a:r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 사용하면 그런 과정없이 쉽고 빠르게 컴파일 및 배포가 가능</a:t>
            </a:r>
          </a:p>
        </p:txBody>
      </p:sp>
    </p:spTree>
    <p:extLst>
      <p:ext uri="{BB962C8B-B14F-4D97-AF65-F5344CB8AC3E}">
        <p14:creationId xmlns:p14="http://schemas.microsoft.com/office/powerpoint/2010/main" val="2696343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03232" y="406306"/>
            <a:ext cx="373947" cy="370982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2246" y="357211"/>
            <a:ext cx="373848" cy="377123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843101" y="443677"/>
            <a:ext cx="2765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Back-end 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진행</a:t>
            </a:r>
            <a:endParaRPr kumimoji="1"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- 제목1" panose="02020603020101020101" pitchFamily="18" charset="-127"/>
              <a:ea typeface="- 제목1" panose="02020603020101020101" pitchFamily="18" charset="-127"/>
              <a:cs typeface="KoPubDotum_Pro" charset="-127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363944" y="418774"/>
            <a:ext cx="418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02</a:t>
            </a:r>
            <a:endParaRPr kumimoji="1"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pic>
        <p:nvPicPr>
          <p:cNvPr id="2052" name="Picture 4" descr="í¸ë¬í ë¸ë¡ì²´ì¸ì ëí ì´ë¯¸ì§ ê²ìê²°ê³¼">
            <a:extLst>
              <a:ext uri="{FF2B5EF4-FFF2-40B4-BE49-F238E27FC236}">
                <a16:creationId xmlns:a16="http://schemas.microsoft.com/office/drawing/2014/main" id="{8F31B456-0459-4D7F-91B9-C5F71B222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715" y="1900806"/>
            <a:ext cx="1581098" cy="161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8D1F129-E304-4087-A5DD-121DE48C6A4A}"/>
              </a:ext>
            </a:extLst>
          </p:cNvPr>
          <p:cNvSpPr txBox="1"/>
          <p:nvPr/>
        </p:nvSpPr>
        <p:spPr>
          <a:xfrm>
            <a:off x="4373855" y="2626667"/>
            <a:ext cx="5007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4.1.15 ver.</a:t>
            </a:r>
            <a:r>
              <a:rPr lang="ko-KR" altLang="en-US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을 사용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D654A-218F-45D0-98F2-7007B26DC094}"/>
              </a:ext>
            </a:extLst>
          </p:cNvPr>
          <p:cNvSpPr txBox="1"/>
          <p:nvPr/>
        </p:nvSpPr>
        <p:spPr>
          <a:xfrm>
            <a:off x="612050" y="3962656"/>
            <a:ext cx="7919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스마트 </a:t>
            </a:r>
            <a:r>
              <a:rPr lang="ko-KR" altLang="en-US" sz="1800" dirty="0" err="1">
                <a:latin typeface="Rix굴림 M" panose="02020603020101020101" pitchFamily="18" charset="-127"/>
                <a:ea typeface="Rix굴림 M" panose="02020603020101020101" pitchFamily="18" charset="-127"/>
              </a:rPr>
              <a:t>컨트랙트를</a:t>
            </a:r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 컴파일하고 테스트</a:t>
            </a:r>
            <a:r>
              <a:rPr lang="en-US" altLang="ko-KR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/</a:t>
            </a:r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배포까지 할 수 있는 보편적인 프레임워크</a:t>
            </a:r>
          </a:p>
        </p:txBody>
      </p:sp>
    </p:spTree>
    <p:extLst>
      <p:ext uri="{BB962C8B-B14F-4D97-AF65-F5344CB8AC3E}">
        <p14:creationId xmlns:p14="http://schemas.microsoft.com/office/powerpoint/2010/main" val="3507757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03232" y="406306"/>
            <a:ext cx="373947" cy="370982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2246" y="357211"/>
            <a:ext cx="373848" cy="377123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843101" y="443677"/>
            <a:ext cx="2765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Back-end 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진행</a:t>
            </a:r>
            <a:endParaRPr kumimoji="1"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- 제목1" panose="02020603020101020101" pitchFamily="18" charset="-127"/>
              <a:ea typeface="- 제목1" panose="02020603020101020101" pitchFamily="18" charset="-127"/>
              <a:cs typeface="KoPubDotum_Pro" charset="-127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363944" y="418774"/>
            <a:ext cx="418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02</a:t>
            </a:r>
            <a:endParaRPr kumimoji="1"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4C7063-CD8F-4810-A226-48AEC26E5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259" y="1472623"/>
            <a:ext cx="1242408" cy="14670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DFBEF6-C5BB-44FD-95E8-9404F9CC2A49}"/>
              </a:ext>
            </a:extLst>
          </p:cNvPr>
          <p:cNvSpPr txBox="1"/>
          <p:nvPr/>
        </p:nvSpPr>
        <p:spPr>
          <a:xfrm>
            <a:off x="4698999" y="2416736"/>
            <a:ext cx="276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현재 최신 버전 사용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053FAA-CD0A-41FE-87BC-7880886170FF}"/>
              </a:ext>
            </a:extLst>
          </p:cNvPr>
          <p:cNvSpPr txBox="1"/>
          <p:nvPr/>
        </p:nvSpPr>
        <p:spPr>
          <a:xfrm>
            <a:off x="2226734" y="3088332"/>
            <a:ext cx="1107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Rix굴림 M" panose="02020603020101020101" pitchFamily="18" charset="-127"/>
                <a:ea typeface="Rix굴림 M" panose="02020603020101020101" pitchFamily="18" charset="-127"/>
              </a:rPr>
              <a:t>geth</a:t>
            </a:r>
            <a:endParaRPr lang="ko-KR" altLang="en-US" sz="24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27EC22-4DF1-40BD-AB0E-F9992CBFF5A2}"/>
              </a:ext>
            </a:extLst>
          </p:cNvPr>
          <p:cNvSpPr txBox="1"/>
          <p:nvPr/>
        </p:nvSpPr>
        <p:spPr>
          <a:xfrm>
            <a:off x="612050" y="3796272"/>
            <a:ext cx="7919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 err="1">
                <a:latin typeface="Rix굴림 M" panose="02020603020101020101" pitchFamily="18" charset="-127"/>
                <a:ea typeface="Rix굴림 M" panose="02020603020101020101" pitchFamily="18" charset="-127"/>
              </a:rPr>
              <a:t>이더리움</a:t>
            </a:r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 클라이언트로</a:t>
            </a:r>
            <a:r>
              <a:rPr lang="en-US" altLang="ko-KR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, </a:t>
            </a:r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공중 및 </a:t>
            </a:r>
            <a:r>
              <a:rPr lang="ko-KR" altLang="en-US" sz="1800" dirty="0" err="1">
                <a:latin typeface="Rix굴림 M" panose="02020603020101020101" pitchFamily="18" charset="-127"/>
                <a:ea typeface="Rix굴림 M" panose="02020603020101020101" pitchFamily="18" charset="-127"/>
              </a:rPr>
              <a:t>테스크</a:t>
            </a:r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 네트워크에 연결하는 역할</a:t>
            </a:r>
            <a:endParaRPr lang="en-US" altLang="ko-KR" sz="18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pPr algn="ctr"/>
            <a:r>
              <a:rPr lang="en-US" altLang="ko-KR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EVM</a:t>
            </a:r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을 사용해 사설 네트워크를 위한 채굴 및 </a:t>
            </a:r>
            <a:r>
              <a:rPr lang="en-US" altLang="ko-KR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EVM </a:t>
            </a:r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거래 노드를 생성할 수도 있음 </a:t>
            </a:r>
          </a:p>
        </p:txBody>
      </p:sp>
    </p:spTree>
    <p:extLst>
      <p:ext uri="{BB962C8B-B14F-4D97-AF65-F5344CB8AC3E}">
        <p14:creationId xmlns:p14="http://schemas.microsoft.com/office/powerpoint/2010/main" val="2595102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03232" y="406306"/>
            <a:ext cx="373947" cy="370982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2246" y="357211"/>
            <a:ext cx="373848" cy="377123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843101" y="443677"/>
            <a:ext cx="2765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Back-end 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진행</a:t>
            </a:r>
            <a:endParaRPr kumimoji="1"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- 제목1" panose="02020603020101020101" pitchFamily="18" charset="-127"/>
              <a:ea typeface="- 제목1" panose="02020603020101020101" pitchFamily="18" charset="-127"/>
              <a:cs typeface="KoPubDotum_Pro" charset="-127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363944" y="418774"/>
            <a:ext cx="418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02</a:t>
            </a:r>
            <a:endParaRPr kumimoji="1"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pic>
        <p:nvPicPr>
          <p:cNvPr id="1026" name="Picture 2" descr="metamaskì ëí ì´ë¯¸ì§ ê²ìê²°ê³¼">
            <a:extLst>
              <a:ext uri="{FF2B5EF4-FFF2-40B4-BE49-F238E27FC236}">
                <a16:creationId xmlns:a16="http://schemas.microsoft.com/office/drawing/2014/main" id="{AAFE6112-11FC-4C9B-B16E-7DE60100E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569" y="2061377"/>
            <a:ext cx="2765712" cy="105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8ED741-8EB1-4F5C-A46A-3357CEBA9FFF}"/>
              </a:ext>
            </a:extLst>
          </p:cNvPr>
          <p:cNvSpPr txBox="1"/>
          <p:nvPr/>
        </p:nvSpPr>
        <p:spPr>
          <a:xfrm>
            <a:off x="5127389" y="2380394"/>
            <a:ext cx="276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현재 최신 버전 사용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508979-F29A-45B1-98C0-D84C64ABA825}"/>
              </a:ext>
            </a:extLst>
          </p:cNvPr>
          <p:cNvSpPr txBox="1"/>
          <p:nvPr/>
        </p:nvSpPr>
        <p:spPr>
          <a:xfrm>
            <a:off x="612050" y="3473106"/>
            <a:ext cx="7919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 err="1">
                <a:latin typeface="Rix굴림 M" panose="02020603020101020101" pitchFamily="18" charset="-127"/>
                <a:ea typeface="Rix굴림 M" panose="02020603020101020101" pitchFamily="18" charset="-127"/>
              </a:rPr>
              <a:t>이더리움</a:t>
            </a:r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 네트워크와의 상호작용을 돕는 크롬 브라우저 프로그램</a:t>
            </a:r>
            <a:endParaRPr lang="en-US" altLang="ko-KR" sz="18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pPr algn="ctr"/>
            <a:r>
              <a:rPr lang="ko-KR" altLang="en-US" sz="1800" dirty="0" err="1">
                <a:latin typeface="Rix굴림 M" panose="02020603020101020101" pitchFamily="18" charset="-127"/>
                <a:ea typeface="Rix굴림 M" panose="02020603020101020101" pitchFamily="18" charset="-127"/>
              </a:rPr>
              <a:t>이더를</a:t>
            </a:r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 주고 받는 지갑 역할을 함</a:t>
            </a:r>
          </a:p>
        </p:txBody>
      </p:sp>
    </p:spTree>
    <p:extLst>
      <p:ext uri="{BB962C8B-B14F-4D97-AF65-F5344CB8AC3E}">
        <p14:creationId xmlns:p14="http://schemas.microsoft.com/office/powerpoint/2010/main" val="3746400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03232" y="406306"/>
            <a:ext cx="373947" cy="370982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2246" y="357211"/>
            <a:ext cx="373848" cy="377123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843101" y="443677"/>
            <a:ext cx="2765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Back-end 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진행</a:t>
            </a:r>
            <a:endParaRPr kumimoji="1"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- 제목1" panose="02020603020101020101" pitchFamily="18" charset="-127"/>
              <a:ea typeface="- 제목1" panose="02020603020101020101" pitchFamily="18" charset="-127"/>
              <a:cs typeface="KoPubDotum_Pro" charset="-127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363944" y="418774"/>
            <a:ext cx="418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02</a:t>
            </a:r>
            <a:endParaRPr kumimoji="1"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pic>
        <p:nvPicPr>
          <p:cNvPr id="2050" name="Picture 2" descr="ê°ëì ë¸ë¡ì²´ì¸ì ëí ì´ë¯¸ì§ ê²ìê²°ê³¼">
            <a:extLst>
              <a:ext uri="{FF2B5EF4-FFF2-40B4-BE49-F238E27FC236}">
                <a16:creationId xmlns:a16="http://schemas.microsoft.com/office/drawing/2014/main" id="{686349F5-B810-49BB-B59A-A9E28FACC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85" t="29404" r="40926" b="26644"/>
          <a:stretch/>
        </p:blipFill>
        <p:spPr bwMode="auto">
          <a:xfrm>
            <a:off x="1601954" y="1062712"/>
            <a:ext cx="1406363" cy="153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48520D-3701-42D5-AA78-60984F113241}"/>
              </a:ext>
            </a:extLst>
          </p:cNvPr>
          <p:cNvSpPr txBox="1"/>
          <p:nvPr/>
        </p:nvSpPr>
        <p:spPr>
          <a:xfrm>
            <a:off x="3710413" y="1600552"/>
            <a:ext cx="5007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1.1.0 ver.(candy</a:t>
            </a:r>
            <a:r>
              <a:rPr lang="ko-KR" altLang="en-US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 </a:t>
            </a:r>
            <a:r>
              <a:rPr lang="en-US" altLang="ko-KR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apple)</a:t>
            </a:r>
            <a:r>
              <a:rPr lang="ko-KR" altLang="en-US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을 사용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0058FF-8200-4204-A084-7D241697C422}"/>
              </a:ext>
            </a:extLst>
          </p:cNvPr>
          <p:cNvSpPr txBox="1"/>
          <p:nvPr/>
        </p:nvSpPr>
        <p:spPr>
          <a:xfrm>
            <a:off x="612050" y="2942095"/>
            <a:ext cx="7919899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[</a:t>
            </a:r>
            <a:r>
              <a:rPr lang="ko-KR" altLang="en-US" sz="1800" dirty="0" err="1">
                <a:latin typeface="Rix굴림 M" panose="02020603020101020101" pitchFamily="18" charset="-127"/>
                <a:ea typeface="Rix굴림 M" panose="02020603020101020101" pitchFamily="18" charset="-127"/>
              </a:rPr>
              <a:t>이더리움을</a:t>
            </a:r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 사용해 원장에 거래를 기록하는 단계</a:t>
            </a:r>
            <a:r>
              <a:rPr lang="en-US" altLang="ko-KR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]</a:t>
            </a:r>
          </a:p>
          <a:p>
            <a:pPr algn="ctr"/>
            <a:endParaRPr lang="en-US" altLang="ko-KR" sz="16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거래를 생성해 거래풀에 투입</a:t>
            </a:r>
            <a:endParaRPr lang="en-US" altLang="ko-KR" sz="18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pPr algn="ctr"/>
            <a:r>
              <a:rPr lang="en-US" altLang="ko-KR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2. </a:t>
            </a:r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거래풀에서 모든 거래를 가져와 채굴 </a:t>
            </a:r>
            <a:endParaRPr lang="en-US" altLang="ko-KR" sz="18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pPr algn="ctr"/>
            <a:r>
              <a:rPr lang="en-US" altLang="ko-KR" sz="1400" dirty="0">
                <a:latin typeface="Rix굴림 M" panose="02020603020101020101" pitchFamily="18" charset="-127"/>
                <a:ea typeface="Rix굴림 M" panose="02020603020101020101" pitchFamily="18" charset="-127"/>
              </a:rPr>
              <a:t>(</a:t>
            </a:r>
            <a:r>
              <a:rPr lang="ko-KR" altLang="en-US" sz="1400" dirty="0" err="1">
                <a:latin typeface="Rix굴림 M" panose="02020603020101020101" pitchFamily="18" charset="-127"/>
                <a:ea typeface="Rix굴림 M" panose="02020603020101020101" pitchFamily="18" charset="-127"/>
              </a:rPr>
              <a:t>이더리움</a:t>
            </a:r>
            <a:r>
              <a:rPr lang="ko-KR" altLang="en-US" sz="1400" dirty="0">
                <a:latin typeface="Rix굴림 M" panose="02020603020101020101" pitchFamily="18" charset="-127"/>
                <a:ea typeface="Rix굴림 M" panose="02020603020101020101" pitchFamily="18" charset="-127"/>
              </a:rPr>
              <a:t> 데이터베이스 혹은 원장에 거래를 기록하는 것을 의미</a:t>
            </a:r>
            <a:r>
              <a:rPr lang="en-US" altLang="ko-KR" sz="1400" dirty="0">
                <a:latin typeface="Rix굴림 M" panose="02020603020101020101" pitchFamily="18" charset="-127"/>
                <a:ea typeface="Rix굴림 M" panose="02020603020101020101" pitchFamily="18" charset="-127"/>
              </a:rPr>
              <a:t>)</a:t>
            </a:r>
          </a:p>
          <a:p>
            <a:pPr marL="342900" indent="-342900" algn="ctr">
              <a:buAutoNum type="arabicPeriod"/>
            </a:pPr>
            <a:endParaRPr lang="en-US" altLang="ko-KR" sz="18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pPr algn="ctr"/>
            <a:r>
              <a:rPr lang="ko-KR" altLang="en-US" sz="1600" dirty="0">
                <a:latin typeface="Rix굴림 M" panose="02020603020101020101" pitchFamily="18" charset="-127"/>
                <a:ea typeface="Rix굴림 M" panose="02020603020101020101" pitchFamily="18" charset="-127"/>
              </a:rPr>
              <a:t>이러한 과정을 따르는 데는 시간이 많이 소요되므로</a:t>
            </a:r>
            <a:r>
              <a:rPr lang="en-US" altLang="ko-KR" sz="1600" dirty="0">
                <a:latin typeface="Rix굴림 M" panose="02020603020101020101" pitchFamily="18" charset="-127"/>
                <a:ea typeface="Rix굴림 M" panose="02020603020101020101" pitchFamily="18" charset="-127"/>
              </a:rPr>
              <a:t>, </a:t>
            </a:r>
            <a:r>
              <a:rPr lang="ko-KR" altLang="en-US" sz="1600" dirty="0">
                <a:latin typeface="Rix굴림 M" panose="02020603020101020101" pitchFamily="18" charset="-127"/>
                <a:ea typeface="Rix굴림 M" panose="02020603020101020101" pitchFamily="18" charset="-127"/>
              </a:rPr>
              <a:t>개발과 테스트 단계에서는 자체적으로 </a:t>
            </a:r>
            <a:r>
              <a:rPr lang="ko-KR" altLang="en-US" sz="1600" dirty="0" err="1">
                <a:latin typeface="Rix굴림 M" panose="02020603020101020101" pitchFamily="18" charset="-127"/>
                <a:ea typeface="Rix굴림 M" panose="02020603020101020101" pitchFamily="18" charset="-127"/>
              </a:rPr>
              <a:t>이더리움</a:t>
            </a:r>
            <a:r>
              <a:rPr lang="ko-KR" altLang="en-US" sz="1600" dirty="0">
                <a:latin typeface="Rix굴림 M" panose="02020603020101020101" pitchFamily="18" charset="-127"/>
                <a:ea typeface="Rix굴림 M" panose="02020603020101020101" pitchFamily="18" charset="-127"/>
              </a:rPr>
              <a:t> 거래 처리와 채굴 기능을 갖고 있는 </a:t>
            </a:r>
            <a:r>
              <a:rPr lang="ko-KR" altLang="en-US" sz="1600" dirty="0" err="1">
                <a:latin typeface="Rix굴림 M" panose="02020603020101020101" pitchFamily="18" charset="-127"/>
                <a:ea typeface="Rix굴림 M" panose="02020603020101020101" pitchFamily="18" charset="-127"/>
              </a:rPr>
              <a:t>가나슈를</a:t>
            </a:r>
            <a:r>
              <a:rPr lang="ko-KR" altLang="en-US" sz="1600" dirty="0">
                <a:latin typeface="Rix굴림 M" panose="02020603020101020101" pitchFamily="18" charset="-127"/>
                <a:ea typeface="Rix굴림 M" panose="02020603020101020101" pitchFamily="18" charset="-127"/>
              </a:rPr>
              <a:t> 사용한다</a:t>
            </a:r>
            <a:r>
              <a:rPr lang="en-US" altLang="ko-KR" sz="1600" dirty="0">
                <a:latin typeface="Rix굴림 M" panose="02020603020101020101" pitchFamily="18" charset="-127"/>
                <a:ea typeface="Rix굴림 M" panose="02020603020101020101" pitchFamily="18" charset="-127"/>
              </a:rPr>
              <a:t>. (</a:t>
            </a:r>
            <a:r>
              <a:rPr lang="ko-KR" altLang="en-US" sz="1600" dirty="0">
                <a:latin typeface="Rix굴림 M" panose="02020603020101020101" pitchFamily="18" charset="-127"/>
                <a:ea typeface="Rix굴림 M" panose="02020603020101020101" pitchFamily="18" charset="-127"/>
              </a:rPr>
              <a:t>채굴 활동을 할 필요가 없음</a:t>
            </a:r>
            <a:r>
              <a:rPr lang="en-US" altLang="ko-KR" sz="1600" dirty="0">
                <a:latin typeface="Rix굴림 M" panose="02020603020101020101" pitchFamily="18" charset="-127"/>
                <a:ea typeface="Rix굴림 M" panose="02020603020101020101" pitchFamily="18" charset="-127"/>
              </a:rPr>
              <a:t>)</a:t>
            </a:r>
            <a:endParaRPr lang="ko-KR" altLang="en-US" sz="16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6402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03232" y="406306"/>
            <a:ext cx="373947" cy="370982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2246" y="357211"/>
            <a:ext cx="373848" cy="377123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843101" y="443677"/>
            <a:ext cx="2765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Back-end 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진행</a:t>
            </a:r>
            <a:endParaRPr kumimoji="1"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- 제목1" panose="02020603020101020101" pitchFamily="18" charset="-127"/>
              <a:ea typeface="- 제목1" panose="02020603020101020101" pitchFamily="18" charset="-127"/>
              <a:cs typeface="KoPubDotum_Pro" charset="-127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363944" y="418774"/>
            <a:ext cx="418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02</a:t>
            </a:r>
            <a:endParaRPr kumimoji="1"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pic>
        <p:nvPicPr>
          <p:cNvPr id="2050" name="Picture 2" descr="ê°ëì ë¸ë¡ì²´ì¸ì ëí ì´ë¯¸ì§ ê²ìê²°ê³¼">
            <a:extLst>
              <a:ext uri="{FF2B5EF4-FFF2-40B4-BE49-F238E27FC236}">
                <a16:creationId xmlns:a16="http://schemas.microsoft.com/office/drawing/2014/main" id="{686349F5-B810-49BB-B59A-A9E28FACC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85" t="29404" r="40926" b="26644"/>
          <a:stretch/>
        </p:blipFill>
        <p:spPr bwMode="auto">
          <a:xfrm>
            <a:off x="1381821" y="1320153"/>
            <a:ext cx="1406363" cy="153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miro.medium.com/max/831/0*W8xPrfld1jbL-SJL.">
            <a:extLst>
              <a:ext uri="{FF2B5EF4-FFF2-40B4-BE49-F238E27FC236}">
                <a16:creationId xmlns:a16="http://schemas.microsoft.com/office/drawing/2014/main" id="{F529BA3E-84DF-4F75-9BEC-974A3B61B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176" y="3322572"/>
            <a:ext cx="6882091" cy="151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AADE81-E78A-454C-9C8E-CF8CD3D88091}"/>
              </a:ext>
            </a:extLst>
          </p:cNvPr>
          <p:cNvSpPr txBox="1"/>
          <p:nvPr/>
        </p:nvSpPr>
        <p:spPr>
          <a:xfrm>
            <a:off x="1083733" y="3195367"/>
            <a:ext cx="1820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Rix굴림 M" panose="02020603020101020101" pitchFamily="18" charset="-127"/>
                <a:ea typeface="Rix굴림 M" panose="02020603020101020101" pitchFamily="18" charset="-127"/>
              </a:rPr>
              <a:t>(</a:t>
            </a:r>
            <a:r>
              <a:rPr lang="ko-KR" altLang="en-US" sz="2800" dirty="0" err="1">
                <a:latin typeface="Rix굴림 M" panose="02020603020101020101" pitchFamily="18" charset="-127"/>
                <a:ea typeface="Rix굴림 M" panose="02020603020101020101" pitchFamily="18" charset="-127"/>
              </a:rPr>
              <a:t>가나슈</a:t>
            </a:r>
            <a:r>
              <a:rPr lang="en-US" altLang="ko-KR" sz="2800" dirty="0">
                <a:latin typeface="Rix굴림 M" panose="02020603020101020101" pitchFamily="18" charset="-127"/>
                <a:ea typeface="Rix굴림 M" panose="02020603020101020101" pitchFamily="18" charset="-127"/>
              </a:rPr>
              <a:t>)</a:t>
            </a:r>
            <a:endParaRPr lang="ko-KR" altLang="en-US" sz="12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DE4931-8D18-4438-9B0E-D0DE839B5E65}"/>
              </a:ext>
            </a:extLst>
          </p:cNvPr>
          <p:cNvSpPr txBox="1"/>
          <p:nvPr/>
        </p:nvSpPr>
        <p:spPr>
          <a:xfrm>
            <a:off x="3674736" y="1911701"/>
            <a:ext cx="5887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Rix굴림 M" panose="02020603020101020101" pitchFamily="18" charset="-127"/>
                <a:ea typeface="Rix굴림 M" panose="02020603020101020101" pitchFamily="18" charset="-127"/>
              </a:rPr>
              <a:t>Ropsten</a:t>
            </a:r>
            <a:endParaRPr lang="ko-KR" altLang="en-US" sz="32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</p:txBody>
      </p:sp>
      <p:sp>
        <p:nvSpPr>
          <p:cNvPr id="2" name="십자형 1">
            <a:extLst>
              <a:ext uri="{FF2B5EF4-FFF2-40B4-BE49-F238E27FC236}">
                <a16:creationId xmlns:a16="http://schemas.microsoft.com/office/drawing/2014/main" id="{D7252AC2-42B7-409E-A511-EDA56C675793}"/>
              </a:ext>
            </a:extLst>
          </p:cNvPr>
          <p:cNvSpPr/>
          <p:nvPr/>
        </p:nvSpPr>
        <p:spPr>
          <a:xfrm rot="2704300">
            <a:off x="6545306" y="3178905"/>
            <a:ext cx="1801814" cy="1802882"/>
          </a:xfrm>
          <a:prstGeom prst="plus">
            <a:avLst>
              <a:gd name="adj" fmla="val 4216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굴림 M" panose="02020603020101020101" pitchFamily="18" charset="-127"/>
              <a:ea typeface="Rix굴림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0587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03232" y="406306"/>
            <a:ext cx="373947" cy="370982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2246" y="357211"/>
            <a:ext cx="373848" cy="377123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843101" y="443677"/>
            <a:ext cx="2765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Back-end 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진행</a:t>
            </a:r>
            <a:endParaRPr kumimoji="1"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- 제목1" panose="02020603020101020101" pitchFamily="18" charset="-127"/>
              <a:ea typeface="- 제목1" panose="02020603020101020101" pitchFamily="18" charset="-127"/>
              <a:cs typeface="KoPubDotum_Pro" charset="-127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363944" y="418774"/>
            <a:ext cx="418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02</a:t>
            </a:r>
            <a:endParaRPr kumimoji="1"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46A27C-9095-4413-805F-D79EBCEDDB72}"/>
              </a:ext>
            </a:extLst>
          </p:cNvPr>
          <p:cNvSpPr txBox="1"/>
          <p:nvPr/>
        </p:nvSpPr>
        <p:spPr>
          <a:xfrm>
            <a:off x="777179" y="1282699"/>
            <a:ext cx="73744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Rix굴림 M" panose="02020603020101020101" pitchFamily="18" charset="-127"/>
                <a:ea typeface="Rix굴림 M" panose="02020603020101020101" pitchFamily="18" charset="-127"/>
              </a:rPr>
              <a:t>- </a:t>
            </a:r>
            <a:r>
              <a:rPr lang="ko-KR" altLang="en-US" sz="2000" dirty="0">
                <a:latin typeface="Rix굴림 M" panose="02020603020101020101" pitchFamily="18" charset="-127"/>
                <a:ea typeface="Rix굴림 M" panose="02020603020101020101" pitchFamily="18" charset="-127"/>
              </a:rPr>
              <a:t>현재 모든 프로그램을 공통의 버전 하에 설치한 상태</a:t>
            </a:r>
            <a:endParaRPr lang="en-US" altLang="ko-KR" sz="20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r>
              <a:rPr lang="en-US" altLang="ko-KR" sz="2000" dirty="0">
                <a:latin typeface="Rix굴림 M" panose="02020603020101020101" pitchFamily="18" charset="-127"/>
                <a:ea typeface="Rix굴림 M" panose="02020603020101020101" pitchFamily="18" charset="-127"/>
              </a:rPr>
              <a:t>- </a:t>
            </a:r>
            <a:r>
              <a:rPr lang="ko-KR" altLang="en-US" sz="2000" dirty="0" err="1">
                <a:latin typeface="Rix굴림 M" panose="02020603020101020101" pitchFamily="18" charset="-127"/>
                <a:ea typeface="Rix굴림 M" panose="02020603020101020101" pitchFamily="18" charset="-127"/>
              </a:rPr>
              <a:t>프라이빗</a:t>
            </a:r>
            <a:r>
              <a:rPr lang="ko-KR" altLang="en-US" sz="2000" dirty="0">
                <a:latin typeface="Rix굴림 M" panose="02020603020101020101" pitchFamily="18" charset="-127"/>
                <a:ea typeface="Rix굴림 M" panose="02020603020101020101" pitchFamily="18" charset="-127"/>
              </a:rPr>
              <a:t> 네트워크에서 제네시스 블록을 통한 노드 생성 완료</a:t>
            </a:r>
            <a:r>
              <a:rPr lang="en-US" altLang="ko-KR" sz="2000" dirty="0">
                <a:latin typeface="Rix굴림 M" panose="02020603020101020101" pitchFamily="18" charset="-127"/>
                <a:ea typeface="Rix굴림 M" panose="02020603020101020101" pitchFamily="18" charset="-127"/>
              </a:rPr>
              <a:t>(</a:t>
            </a:r>
            <a:r>
              <a:rPr lang="en-US" altLang="ko-KR" sz="2000" dirty="0" err="1">
                <a:latin typeface="Rix굴림 M" panose="02020603020101020101" pitchFamily="18" charset="-127"/>
                <a:ea typeface="Rix굴림 M" panose="02020603020101020101" pitchFamily="18" charset="-127"/>
              </a:rPr>
              <a:t>geth</a:t>
            </a:r>
            <a:r>
              <a:rPr lang="en-US" altLang="ko-KR" sz="2000" dirty="0">
                <a:latin typeface="Rix굴림 M" panose="02020603020101020101" pitchFamily="18" charset="-127"/>
                <a:ea typeface="Rix굴림 M" panose="02020603020101020101" pitchFamily="18" charset="-127"/>
              </a:rPr>
              <a:t> </a:t>
            </a:r>
            <a:r>
              <a:rPr lang="ko-KR" altLang="en-US" sz="2000" dirty="0">
                <a:latin typeface="Rix굴림 M" panose="02020603020101020101" pitchFamily="18" charset="-127"/>
                <a:ea typeface="Rix굴림 M" panose="02020603020101020101" pitchFamily="18" charset="-127"/>
              </a:rPr>
              <a:t>사용법 익히기</a:t>
            </a:r>
            <a:r>
              <a:rPr lang="en-US" altLang="ko-KR" sz="2000" dirty="0">
                <a:latin typeface="Rix굴림 M" panose="02020603020101020101" pitchFamily="18" charset="-127"/>
                <a:ea typeface="Rix굴림 M" panose="02020603020101020101" pitchFamily="18" charset="-127"/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Rix굴림 M" panose="02020603020101020101" pitchFamily="18" charset="-127"/>
                <a:ea typeface="Rix굴림 M" panose="02020603020101020101" pitchFamily="18" charset="-127"/>
              </a:rPr>
              <a:t>Remix</a:t>
            </a:r>
            <a:r>
              <a:rPr lang="ko-KR" altLang="en-US" sz="2000" dirty="0">
                <a:latin typeface="Rix굴림 M" panose="02020603020101020101" pitchFamily="18" charset="-127"/>
                <a:ea typeface="Rix굴림 M" panose="02020603020101020101" pitchFamily="18" charset="-127"/>
              </a:rPr>
              <a:t>로 스마트 </a:t>
            </a:r>
            <a:r>
              <a:rPr lang="ko-KR" altLang="en-US" sz="2000" dirty="0" err="1">
                <a:latin typeface="Rix굴림 M" panose="02020603020101020101" pitchFamily="18" charset="-127"/>
                <a:ea typeface="Rix굴림 M" panose="02020603020101020101" pitchFamily="18" charset="-127"/>
              </a:rPr>
              <a:t>컨트렉트</a:t>
            </a:r>
            <a:r>
              <a:rPr lang="ko-KR" altLang="en-US" sz="2000" dirty="0">
                <a:latin typeface="Rix굴림 M" panose="02020603020101020101" pitchFamily="18" charset="-127"/>
                <a:ea typeface="Rix굴림 M" panose="02020603020101020101" pitchFamily="18" charset="-127"/>
              </a:rPr>
              <a:t> 코드를 작성중임</a:t>
            </a:r>
            <a:endParaRPr lang="en-US" altLang="ko-KR" sz="20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r>
              <a:rPr lang="en-US" altLang="ko-KR" sz="2000" dirty="0">
                <a:latin typeface="Rix굴림 M" panose="02020603020101020101" pitchFamily="18" charset="-127"/>
                <a:ea typeface="Rix굴림 M" panose="02020603020101020101" pitchFamily="18" charset="-127"/>
              </a:rPr>
              <a:t>(off-chain</a:t>
            </a:r>
            <a:r>
              <a:rPr lang="ko-KR" altLang="en-US" sz="2000" dirty="0">
                <a:latin typeface="Rix굴림 M" panose="02020603020101020101" pitchFamily="18" charset="-127"/>
                <a:ea typeface="Rix굴림 M" panose="02020603020101020101" pitchFamily="18" charset="-127"/>
              </a:rPr>
              <a:t>부분과 </a:t>
            </a:r>
            <a:r>
              <a:rPr lang="en-US" altLang="ko-KR" sz="2000" dirty="0">
                <a:latin typeface="Rix굴림 M" panose="02020603020101020101" pitchFamily="18" charset="-127"/>
                <a:ea typeface="Rix굴림 M" panose="02020603020101020101" pitchFamily="18" charset="-127"/>
              </a:rPr>
              <a:t>on-chain </a:t>
            </a:r>
            <a:r>
              <a:rPr lang="ko-KR" altLang="en-US" sz="2000" dirty="0">
                <a:latin typeface="Rix굴림 M" panose="02020603020101020101" pitchFamily="18" charset="-127"/>
                <a:ea typeface="Rix굴림 M" panose="02020603020101020101" pitchFamily="18" charset="-127"/>
              </a:rPr>
              <a:t>부분 모두 별도로 진행</a:t>
            </a:r>
            <a:r>
              <a:rPr lang="en-US" altLang="ko-KR" sz="2000" dirty="0">
                <a:latin typeface="Rix굴림 M" panose="02020603020101020101" pitchFamily="18" charset="-127"/>
                <a:ea typeface="Rix굴림 M" panose="02020603020101020101" pitchFamily="18" charset="-127"/>
              </a:rPr>
              <a:t>)</a:t>
            </a:r>
          </a:p>
          <a:p>
            <a:r>
              <a:rPr lang="en-US" altLang="ko-KR" sz="2000" dirty="0">
                <a:latin typeface="Rix굴림 M" panose="02020603020101020101" pitchFamily="18" charset="-127"/>
                <a:ea typeface="Rix굴림 M" panose="02020603020101020101" pitchFamily="18" charset="-127"/>
              </a:rPr>
              <a:t>- Git</a:t>
            </a:r>
            <a:r>
              <a:rPr lang="ko-KR" altLang="en-US" sz="2000" dirty="0">
                <a:latin typeface="Rix굴림 M" panose="02020603020101020101" pitchFamily="18" charset="-127"/>
                <a:ea typeface="Rix굴림 M" panose="02020603020101020101" pitchFamily="18" charset="-127"/>
              </a:rPr>
              <a:t>을 통한 공유 개발 진행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1EA639-5E90-48A7-89E4-7BBA306AE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278" y="2252195"/>
            <a:ext cx="1891389" cy="287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29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056" r="50000" b="121"/>
          <a:stretch/>
        </p:blipFill>
        <p:spPr>
          <a:xfrm>
            <a:off x="0" y="0"/>
            <a:ext cx="4572000" cy="5715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4572000" cy="5715000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1213472" y="2546408"/>
            <a:ext cx="214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kumimoji="1" lang="en-US" altLang="ko-KR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CONTENTS</a:t>
            </a:r>
            <a:endParaRPr kumimoji="1" lang="ko-KR" altLang="en-US" sz="3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75453" y="2462243"/>
            <a:ext cx="2021093" cy="168329"/>
          </a:xfrm>
          <a:prstGeom prst="rect">
            <a:avLst/>
          </a:prstGeom>
          <a:solidFill>
            <a:srgbClr val="604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2019</a:t>
            </a:r>
            <a:r>
              <a:rPr kumimoji="1" lang="ko-KR" altLang="en-US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 </a:t>
            </a:r>
            <a:r>
              <a:rPr kumimoji="1" lang="en-US" altLang="ko-KR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JSHS RESEARCH CONTEST</a:t>
            </a:r>
            <a:endParaRPr kumimoji="1" lang="ko-KR" altLang="en-US" sz="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5119471" y="930884"/>
            <a:ext cx="98414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9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01</a:t>
            </a:r>
            <a:endParaRPr kumimoji="1" lang="ko-KR" altLang="en-US" sz="49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5119471" y="1936436"/>
            <a:ext cx="98414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9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>
                    <a:alpha val="50000"/>
                  </a:srgb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02</a:t>
            </a:r>
            <a:endParaRPr kumimoji="1" lang="ko-KR" altLang="en-US" sz="49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>
                  <a:alpha val="50000"/>
                </a:srgb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5119471" y="2941988"/>
            <a:ext cx="98414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9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03</a:t>
            </a:r>
            <a:endParaRPr kumimoji="1" lang="ko-KR" altLang="en-US" sz="49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7" name="텍스트 상자 16"/>
          <p:cNvSpPr txBox="1"/>
          <p:nvPr/>
        </p:nvSpPr>
        <p:spPr>
          <a:xfrm>
            <a:off x="5119471" y="3947540"/>
            <a:ext cx="98414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9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>
                    <a:alpha val="50000"/>
                  </a:srgb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04</a:t>
            </a:r>
            <a:endParaRPr kumimoji="1" lang="ko-KR" altLang="en-US" sz="49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>
                  <a:alpha val="50000"/>
                </a:srgb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5940880" y="1196751"/>
            <a:ext cx="21450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자료구조도</a:t>
            </a:r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- 제목1" panose="02020603020101020101" pitchFamily="18" charset="-127"/>
              <a:ea typeface="- 제목1" panose="02020603020101020101" pitchFamily="18" charset="-127"/>
              <a:cs typeface="KoPubDotum_Pro" charset="-127"/>
            </a:endParaRPr>
          </a:p>
          <a:p>
            <a:r>
              <a:rPr kumimoji="1" lang="en-US" altLang="ko-KR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3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Data-structure charts</a:t>
            </a:r>
            <a:endParaRPr kumimoji="1" lang="ko-KR" altLang="en-US" sz="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21" name="텍스트 상자 20"/>
          <p:cNvSpPr txBox="1"/>
          <p:nvPr/>
        </p:nvSpPr>
        <p:spPr>
          <a:xfrm>
            <a:off x="5940875" y="4213408"/>
            <a:ext cx="2145057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그 외</a:t>
            </a:r>
          </a:p>
          <a:p>
            <a:r>
              <a:rPr kumimoji="1"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3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Etc.</a:t>
            </a:r>
            <a:endParaRPr kumimoji="1" lang="ko-KR" altLang="en-US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4" name="텍스트 상자 18">
            <a:extLst>
              <a:ext uri="{FF2B5EF4-FFF2-40B4-BE49-F238E27FC236}">
                <a16:creationId xmlns:a16="http://schemas.microsoft.com/office/drawing/2014/main" id="{D11C1BFB-320A-4BF0-AA29-BFE5F88EA42E}"/>
              </a:ext>
            </a:extLst>
          </p:cNvPr>
          <p:cNvSpPr txBox="1"/>
          <p:nvPr/>
        </p:nvSpPr>
        <p:spPr>
          <a:xfrm>
            <a:off x="5940880" y="3115623"/>
            <a:ext cx="27625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Front-end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 진행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(</a:t>
            </a:r>
            <a:r>
              <a:rPr kumimoji="1" lang="en-US" altLang="ko-KR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kakao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 oven)</a:t>
            </a:r>
          </a:p>
          <a:p>
            <a:r>
              <a:rPr kumimoji="1" lang="en-US" altLang="ko-KR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3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Plan of front-end development with </a:t>
            </a:r>
            <a:r>
              <a:rPr kumimoji="1" lang="en-US" altLang="ko-KR" sz="9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3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kakao</a:t>
            </a:r>
            <a:r>
              <a:rPr kumimoji="1" lang="en-US" altLang="ko-KR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3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 oven</a:t>
            </a:r>
            <a:endParaRPr kumimoji="1" lang="ko-KR" altLang="en-US" sz="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5" name="텍스트 상자 19">
            <a:extLst>
              <a:ext uri="{FF2B5EF4-FFF2-40B4-BE49-F238E27FC236}">
                <a16:creationId xmlns:a16="http://schemas.microsoft.com/office/drawing/2014/main" id="{D71BA61C-31AB-4F6D-AA93-E5D3E33CB3F3}"/>
              </a:ext>
            </a:extLst>
          </p:cNvPr>
          <p:cNvSpPr txBox="1"/>
          <p:nvPr/>
        </p:nvSpPr>
        <p:spPr>
          <a:xfrm>
            <a:off x="5940875" y="2139376"/>
            <a:ext cx="33639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Back-end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 진행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(solidity-remix)</a:t>
            </a:r>
          </a:p>
          <a:p>
            <a:r>
              <a:rPr kumimoji="1" lang="en-US" altLang="ko-KR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3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Plan of back-end development with solidity-remix</a:t>
            </a:r>
            <a:endParaRPr kumimoji="1" lang="ko-KR" altLang="en-US" sz="825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335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056" b="121"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683806" y="1803270"/>
            <a:ext cx="3867775" cy="2203315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solidFill>
                <a:srgbClr val="6046F8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580264" y="1679238"/>
            <a:ext cx="3866746" cy="2239794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/>
          </a:p>
        </p:txBody>
      </p:sp>
      <p:sp>
        <p:nvSpPr>
          <p:cNvPr id="11" name="텍스트 상자 10"/>
          <p:cNvSpPr txBox="1"/>
          <p:nvPr/>
        </p:nvSpPr>
        <p:spPr>
          <a:xfrm>
            <a:off x="3072358" y="2382502"/>
            <a:ext cx="11988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03</a:t>
            </a:r>
            <a:endParaRPr kumimoji="1" lang="ko-KR" altLang="en-US" sz="6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4183654" y="2705667"/>
            <a:ext cx="2144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Front-end </a:t>
            </a:r>
            <a:r>
              <a:rPr kumimoji="1" lang="ko-KR" altLang="en-US" sz="1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진행</a:t>
            </a:r>
            <a:endParaRPr kumimoji="1" lang="en-US" altLang="ko-KR" sz="1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- 제목1" panose="02020603020101020101" pitchFamily="18" charset="-127"/>
              <a:ea typeface="- 제목1" panose="02020603020101020101" pitchFamily="18" charset="-127"/>
              <a:cs typeface="KoPubDotum_Pr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49980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03232" y="406306"/>
            <a:ext cx="373947" cy="370982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2246" y="357211"/>
            <a:ext cx="373848" cy="377123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843101" y="443677"/>
            <a:ext cx="2765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Front-end 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진행</a:t>
            </a:r>
            <a:endParaRPr kumimoji="1"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- 제목1" panose="02020603020101020101" pitchFamily="18" charset="-127"/>
              <a:ea typeface="- 제목1" panose="02020603020101020101" pitchFamily="18" charset="-127"/>
              <a:cs typeface="KoPubDotum_Pro" charset="-127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363944" y="418774"/>
            <a:ext cx="418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03</a:t>
            </a:r>
            <a:endParaRPr kumimoji="1"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BC2AEA-F273-419E-AC1A-0D875A0FB33C}"/>
              </a:ext>
            </a:extLst>
          </p:cNvPr>
          <p:cNvSpPr txBox="1"/>
          <p:nvPr/>
        </p:nvSpPr>
        <p:spPr>
          <a:xfrm>
            <a:off x="220133" y="1329650"/>
            <a:ext cx="909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KAKAO OVEN </a:t>
            </a:r>
            <a:r>
              <a:rPr lang="ko-KR" altLang="en-US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플랫폼</a:t>
            </a:r>
            <a:r>
              <a:rPr lang="en-US" altLang="ko-KR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(</a:t>
            </a:r>
            <a:r>
              <a:rPr lang="ko-KR" altLang="en-US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프로토타입 제작</a:t>
            </a:r>
            <a:r>
              <a:rPr lang="en-US" altLang="ko-KR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)</a:t>
            </a:r>
            <a:r>
              <a:rPr lang="ko-KR" altLang="en-US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을 이용한</a:t>
            </a:r>
            <a:endParaRPr lang="en-US" altLang="ko-KR" sz="24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pPr algn="ctr"/>
            <a:r>
              <a:rPr lang="ko-KR" altLang="en-US" sz="2400" dirty="0" err="1">
                <a:latin typeface="Rix굴림 M" panose="02020603020101020101" pitchFamily="18" charset="-127"/>
                <a:ea typeface="Rix굴림 M" panose="02020603020101020101" pitchFamily="18" charset="-127"/>
              </a:rPr>
              <a:t>프론트엔드</a:t>
            </a:r>
            <a:r>
              <a:rPr lang="ko-KR" altLang="en-US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 뼈대 구축</a:t>
            </a:r>
          </a:p>
        </p:txBody>
      </p:sp>
      <p:pic>
        <p:nvPicPr>
          <p:cNvPr id="1026" name="Picture 2" descr="KAKAO OVENì ëí ì´ë¯¸ì§ ê²ìê²°ê³¼">
            <a:extLst>
              <a:ext uri="{FF2B5EF4-FFF2-40B4-BE49-F238E27FC236}">
                <a16:creationId xmlns:a16="http://schemas.microsoft.com/office/drawing/2014/main" id="{F1E43037-35BD-4A03-AA67-86C654D6B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770" y="241508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586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03232" y="406306"/>
            <a:ext cx="373947" cy="370982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2246" y="357211"/>
            <a:ext cx="373848" cy="377123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843101" y="443677"/>
            <a:ext cx="2765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Front-end 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진행</a:t>
            </a:r>
            <a:endParaRPr kumimoji="1"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- 제목1" panose="02020603020101020101" pitchFamily="18" charset="-127"/>
              <a:ea typeface="- 제목1" panose="02020603020101020101" pitchFamily="18" charset="-127"/>
              <a:cs typeface="KoPubDotum_Pro" charset="-127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363944" y="418774"/>
            <a:ext cx="418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03</a:t>
            </a:r>
            <a:endParaRPr kumimoji="1"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BC2AEA-F273-419E-AC1A-0D875A0FB33C}"/>
              </a:ext>
            </a:extLst>
          </p:cNvPr>
          <p:cNvSpPr txBox="1"/>
          <p:nvPr/>
        </p:nvSpPr>
        <p:spPr>
          <a:xfrm>
            <a:off x="736094" y="974050"/>
            <a:ext cx="2286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시연 영상</a:t>
            </a:r>
            <a:r>
              <a:rPr lang="en-US" altLang="ko-KR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(1</a:t>
            </a:r>
            <a:r>
              <a:rPr lang="ko-KR" altLang="en-US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차</a:t>
            </a:r>
            <a:r>
              <a:rPr lang="en-US" altLang="ko-KR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)</a:t>
            </a:r>
            <a:endParaRPr lang="ko-KR" altLang="en-US" sz="24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</p:txBody>
      </p:sp>
      <p:pic>
        <p:nvPicPr>
          <p:cNvPr id="2" name="2019_8_24 프론트엔드 작업본">
            <a:hlinkClick r:id="" action="ppaction://media"/>
            <a:extLst>
              <a:ext uri="{FF2B5EF4-FFF2-40B4-BE49-F238E27FC236}">
                <a16:creationId xmlns:a16="http://schemas.microsoft.com/office/drawing/2014/main" id="{CC02DF68-4C12-4BD9-B4C3-A64F181410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5933" y="1522651"/>
            <a:ext cx="7391400" cy="364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06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03232" y="406306"/>
            <a:ext cx="373947" cy="370982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2246" y="357211"/>
            <a:ext cx="373848" cy="377123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843101" y="443677"/>
            <a:ext cx="2765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Front-end 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진행</a:t>
            </a:r>
            <a:endParaRPr kumimoji="1"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- 제목1" panose="02020603020101020101" pitchFamily="18" charset="-127"/>
              <a:ea typeface="- 제목1" panose="02020603020101020101" pitchFamily="18" charset="-127"/>
              <a:cs typeface="KoPubDotum_Pro" charset="-127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363944" y="418774"/>
            <a:ext cx="418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03</a:t>
            </a:r>
            <a:endParaRPr kumimoji="1"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BC2AEA-F273-419E-AC1A-0D875A0FB33C}"/>
              </a:ext>
            </a:extLst>
          </p:cNvPr>
          <p:cNvSpPr txBox="1"/>
          <p:nvPr/>
        </p:nvSpPr>
        <p:spPr>
          <a:xfrm>
            <a:off x="50800" y="2057783"/>
            <a:ext cx="9093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로그인의 복잡함 </a:t>
            </a:r>
            <a:r>
              <a:rPr lang="en-US" altLang="ko-KR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-&gt; </a:t>
            </a:r>
            <a:r>
              <a:rPr lang="en-US" altLang="ko-KR" sz="2400" dirty="0" err="1">
                <a:latin typeface="Rix굴림 M" panose="02020603020101020101" pitchFamily="18" charset="-127"/>
                <a:ea typeface="Rix굴림 M" panose="02020603020101020101" pitchFamily="18" charset="-127"/>
              </a:rPr>
              <a:t>dapp</a:t>
            </a:r>
            <a:r>
              <a:rPr lang="ko-KR" altLang="en-US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의 의미가 부족하다고 생각이 들었음</a:t>
            </a:r>
            <a:endParaRPr lang="en-US" altLang="ko-KR" sz="24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pPr algn="ctr"/>
            <a:r>
              <a:rPr lang="en-US" altLang="ko-KR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‘</a:t>
            </a:r>
            <a:r>
              <a:rPr lang="ko-KR" altLang="en-US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로그인</a:t>
            </a:r>
            <a:r>
              <a:rPr lang="en-US" altLang="ko-KR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’</a:t>
            </a:r>
            <a:r>
              <a:rPr lang="ko-KR" altLang="en-US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의 의미 대신에 자신의 정보를 제공하고</a:t>
            </a:r>
            <a:endParaRPr lang="en-US" altLang="ko-KR" sz="24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pPr algn="ctr"/>
            <a:r>
              <a:rPr lang="ko-KR" altLang="en-US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그 정보를 블록체인 상에 올리는 것 만으로도</a:t>
            </a:r>
            <a:endParaRPr lang="en-US" altLang="ko-KR" sz="24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pPr algn="ctr"/>
            <a:r>
              <a:rPr lang="ko-KR" altLang="en-US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장부에 공공연하게 기록될 수 있다는 느낌을 주기 위해</a:t>
            </a:r>
            <a:endParaRPr lang="en-US" altLang="ko-KR" sz="24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pPr algn="ctr"/>
            <a:r>
              <a:rPr lang="ko-KR" altLang="en-US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구조를 바꾸었음</a:t>
            </a:r>
            <a:endParaRPr lang="en-US" altLang="ko-KR" sz="24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9815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03232" y="406306"/>
            <a:ext cx="373947" cy="370982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2246" y="357211"/>
            <a:ext cx="373848" cy="377123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843101" y="443677"/>
            <a:ext cx="2765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Front-end 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진행</a:t>
            </a:r>
            <a:endParaRPr kumimoji="1"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- 제목1" panose="02020603020101020101" pitchFamily="18" charset="-127"/>
              <a:ea typeface="- 제목1" panose="02020603020101020101" pitchFamily="18" charset="-127"/>
              <a:cs typeface="KoPubDotum_Pro" charset="-127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363944" y="418774"/>
            <a:ext cx="418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03</a:t>
            </a:r>
            <a:endParaRPr kumimoji="1"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BC2AEA-F273-419E-AC1A-0D875A0FB33C}"/>
              </a:ext>
            </a:extLst>
          </p:cNvPr>
          <p:cNvSpPr txBox="1"/>
          <p:nvPr/>
        </p:nvSpPr>
        <p:spPr>
          <a:xfrm>
            <a:off x="736094" y="974050"/>
            <a:ext cx="2286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시연 영상</a:t>
            </a:r>
            <a:r>
              <a:rPr lang="en-US" altLang="ko-KR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(2</a:t>
            </a:r>
            <a:r>
              <a:rPr lang="ko-KR" altLang="en-US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차</a:t>
            </a:r>
            <a:r>
              <a:rPr lang="en-US" altLang="ko-KR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)</a:t>
            </a:r>
            <a:endParaRPr lang="ko-KR" altLang="en-US" sz="24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</p:txBody>
      </p:sp>
      <p:pic>
        <p:nvPicPr>
          <p:cNvPr id="4" name="프론트엔드 2차">
            <a:hlinkClick r:id="" action="ppaction://media"/>
            <a:extLst>
              <a:ext uri="{FF2B5EF4-FFF2-40B4-BE49-F238E27FC236}">
                <a16:creationId xmlns:a16="http://schemas.microsoft.com/office/drawing/2014/main" id="{8F3CE816-AD92-4F07-9069-2C7047D168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5084" y="1618475"/>
            <a:ext cx="6793832" cy="365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400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03232" y="406306"/>
            <a:ext cx="373947" cy="370982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2246" y="357211"/>
            <a:ext cx="373848" cy="377123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843101" y="443677"/>
            <a:ext cx="2765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Front-end 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진행</a:t>
            </a:r>
            <a:endParaRPr kumimoji="1"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- 제목1" panose="02020603020101020101" pitchFamily="18" charset="-127"/>
              <a:ea typeface="- 제목1" panose="02020603020101020101" pitchFamily="18" charset="-127"/>
              <a:cs typeface="KoPubDotum_Pro" charset="-127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363944" y="418774"/>
            <a:ext cx="418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03</a:t>
            </a:r>
            <a:endParaRPr kumimoji="1"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BC2AEA-F273-419E-AC1A-0D875A0FB33C}"/>
              </a:ext>
            </a:extLst>
          </p:cNvPr>
          <p:cNvSpPr txBox="1"/>
          <p:nvPr/>
        </p:nvSpPr>
        <p:spPr>
          <a:xfrm>
            <a:off x="127000" y="2616583"/>
            <a:ext cx="909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이후 </a:t>
            </a:r>
            <a:r>
              <a:rPr lang="en-US" altLang="ko-KR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html, CSS, </a:t>
            </a:r>
            <a:r>
              <a:rPr lang="en-US" altLang="ko-KR" sz="2400" dirty="0" err="1">
                <a:latin typeface="Rix굴림 M" panose="02020603020101020101" pitchFamily="18" charset="-127"/>
                <a:ea typeface="Rix굴림 M" panose="02020603020101020101" pitchFamily="18" charset="-127"/>
              </a:rPr>
              <a:t>javascript</a:t>
            </a:r>
            <a:r>
              <a:rPr lang="en-US" altLang="ko-KR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 </a:t>
            </a:r>
            <a:r>
              <a:rPr lang="ko-KR" altLang="en-US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등을 이용하여</a:t>
            </a:r>
            <a:endParaRPr lang="en-US" altLang="ko-KR" sz="24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pPr algn="ctr"/>
            <a:r>
              <a:rPr lang="ko-KR" altLang="en-US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계획과 유사한 홈페이지를 구축 중에 있음</a:t>
            </a:r>
            <a:endParaRPr lang="en-US" altLang="ko-KR" sz="24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5590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상자 12"/>
          <p:cNvSpPr txBox="1"/>
          <p:nvPr/>
        </p:nvSpPr>
        <p:spPr>
          <a:xfrm>
            <a:off x="1348882" y="2857504"/>
            <a:ext cx="6446240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 Light" charset="-127"/>
              </a:rPr>
              <a:t>관리 대상 데이터를 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 Light" charset="-127"/>
              </a:rPr>
              <a:t>'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 Light" charset="-127"/>
              </a:rPr>
              <a:t>블록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 Light" charset="-127"/>
              </a:rPr>
              <a:t>'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 Light" charset="-127"/>
              </a:rPr>
              <a:t>이라고 하는 소규모 데이터들이 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 Light" charset="-127"/>
              </a:rPr>
              <a:t>P2P 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 Light" charset="-127"/>
              </a:rPr>
              <a:t>방식을 기반으로 생성된 체인 형태의 연결고리 기반 분산 데이터 저장환경에 저장되어 누구라도 임의로 수정할 수 없고 누구나 변경의 결과를 열람할 수 있는 분산 컴퓨팅 기술 기반의 데이터 위변조 방지 기술이다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 Light" charset="-127"/>
              </a:rPr>
              <a:t>.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 Light" charset="-127"/>
              </a:rPr>
              <a:t> 이는 근본적으로 분산 데이터 저장기술의 한 형태로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 Light" charset="-127"/>
              </a:rPr>
              <a:t>, 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 Light" charset="-127"/>
              </a:rPr>
              <a:t>지속적으로 변경되는 데이터를 모든 참여 노드에 기록한 변경 리스트로서 분산 노드의 운영자에 의한 임의 조작이 불가능하도록 고안되었다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 Light" charset="-127"/>
              </a:rPr>
              <a:t>. 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 Light" charset="-127"/>
              </a:rPr>
              <a:t>잘 알려진 블록체인의 응용 사례는 의 거래과정을 기록하는 탈중앙화된 전자장부로서 이 있다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 Light" charset="-127"/>
              </a:rPr>
              <a:t>. 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 Light" charset="-127"/>
              </a:rPr>
              <a:t>이 거래 기록은 의무적으로 되고 블록체인 소프트웨어를 실행하는 컴퓨터상에서 운영된다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 Light" charset="-127"/>
              </a:rPr>
              <a:t>.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 Light" charset="-127"/>
              </a:rPr>
              <a:t> 비트코인을 비롯한 대부분의 암호화폐들이 형태에 기반하고 있다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 Light" charset="-127"/>
              </a:rPr>
              <a:t>.</a:t>
            </a:r>
            <a:endParaRPr kumimoji="1" lang="ko-KR" altLang="en-US" sz="825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 Light" charset="-127"/>
            </a:endParaRPr>
          </a:p>
        </p:txBody>
      </p:sp>
      <p:cxnSp>
        <p:nvCxnSpPr>
          <p:cNvPr id="6" name="직선 연결선[R] 5"/>
          <p:cNvCxnSpPr/>
          <p:nvPr/>
        </p:nvCxnSpPr>
        <p:spPr>
          <a:xfrm>
            <a:off x="1405892" y="2834640"/>
            <a:ext cx="634351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상자 15"/>
          <p:cNvSpPr txBox="1"/>
          <p:nvPr/>
        </p:nvSpPr>
        <p:spPr>
          <a:xfrm>
            <a:off x="1348883" y="2177554"/>
            <a:ext cx="4331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블록체인 </a:t>
            </a:r>
            <a:r>
              <a:rPr kumimoji="1" lang="en-US" altLang="ko-KR" sz="1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Block Chain</a:t>
            </a:r>
            <a:endParaRPr kumimoji="1" lang="ko-KR" altLang="en-US" sz="1053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20" name="텍스트 상자 19"/>
          <p:cNvSpPr txBox="1"/>
          <p:nvPr/>
        </p:nvSpPr>
        <p:spPr>
          <a:xfrm>
            <a:off x="5680713" y="4340052"/>
            <a:ext cx="2078925" cy="248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출처 </a:t>
            </a:r>
            <a:r>
              <a:rPr lang="en-US" altLang="ko-KR" sz="7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:</a:t>
            </a:r>
            <a:r>
              <a:rPr lang="ko-KR" altLang="en-US" sz="7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 위키백과</a:t>
            </a:r>
            <a:r>
              <a:rPr lang="en-US" altLang="ko-KR" sz="7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(</a:t>
            </a:r>
            <a:r>
              <a:rPr lang="pl-PL" altLang="ko-KR" sz="75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ko.wikipedia.org</a:t>
            </a:r>
            <a:r>
              <a:rPr lang="pl-PL" altLang="ko-KR" sz="7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/</a:t>
            </a:r>
            <a:r>
              <a:rPr lang="pl-PL" altLang="ko-KR" sz="75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wiki</a:t>
            </a:r>
            <a:r>
              <a:rPr lang="pl-PL" altLang="ko-KR" sz="7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/</a:t>
            </a:r>
            <a:r>
              <a:rPr lang="ko-KR" altLang="pl-PL" sz="7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블록체인</a:t>
            </a:r>
            <a:r>
              <a:rPr lang="en-US" altLang="ko-KR" sz="7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)</a:t>
            </a:r>
            <a:endParaRPr kumimoji="1" lang="ko-KR" altLang="en-US" sz="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Dotum_Pro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03232" y="406306"/>
            <a:ext cx="373947" cy="370982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2246" y="357211"/>
            <a:ext cx="373848" cy="377123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843101" y="409809"/>
            <a:ext cx="27657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블록체인이란</a:t>
            </a:r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?</a:t>
            </a:r>
          </a:p>
          <a:p>
            <a:r>
              <a:rPr kumimoji="1" lang="en-US" altLang="ko-KR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3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What’s a Block Chain</a:t>
            </a:r>
            <a:endParaRPr kumimoji="1" lang="ko-KR" altLang="en-US" sz="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363944" y="418774"/>
            <a:ext cx="418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01</a:t>
            </a:r>
            <a:endParaRPr kumimoji="1"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68809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603639" y="2290143"/>
            <a:ext cx="562433" cy="567361"/>
          </a:xfrm>
          <a:prstGeom prst="rect">
            <a:avLst/>
          </a:prstGeom>
          <a:solidFill>
            <a:srgbClr val="4A36D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383275" y="2290143"/>
            <a:ext cx="562433" cy="567361"/>
          </a:xfrm>
          <a:prstGeom prst="rect">
            <a:avLst/>
          </a:prstGeom>
          <a:solidFill>
            <a:schemeClr val="tx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42550" y="2290143"/>
            <a:ext cx="562433" cy="567361"/>
          </a:xfrm>
          <a:prstGeom prst="rect">
            <a:avLst/>
          </a:prstGeom>
          <a:solidFill>
            <a:schemeClr val="tx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162914" y="2290143"/>
            <a:ext cx="562433" cy="567361"/>
          </a:xfrm>
          <a:prstGeom prst="rect">
            <a:avLst/>
          </a:prstGeom>
          <a:solidFill>
            <a:srgbClr val="4A36D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402590" y="3155652"/>
            <a:ext cx="964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첫 번째 이유</a:t>
            </a:r>
            <a:endParaRPr kumimoji="1" lang="ko-KR" altLang="en-US" sz="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3182227" y="3155652"/>
            <a:ext cx="964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두 번째 이유</a:t>
            </a:r>
            <a:endParaRPr kumimoji="1" lang="ko-KR" altLang="en-US" sz="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4961865" y="3155652"/>
            <a:ext cx="964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세 번째 이유</a:t>
            </a:r>
            <a:endParaRPr kumimoji="1" lang="ko-KR" altLang="en-US" sz="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6" name="텍스트 상자 15"/>
          <p:cNvSpPr txBox="1"/>
          <p:nvPr/>
        </p:nvSpPr>
        <p:spPr>
          <a:xfrm>
            <a:off x="6741502" y="3155652"/>
            <a:ext cx="964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네 번째 이유</a:t>
            </a:r>
            <a:endParaRPr kumimoji="1" lang="ko-KR" altLang="en-US" sz="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402590" y="3591152"/>
            <a:ext cx="9645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 Light" charset="-127"/>
              </a:rPr>
              <a:t>텍스트 입력</a:t>
            </a:r>
            <a:endParaRPr kumimoji="1" lang="ko-KR" altLang="en-US" sz="825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Dotum_Pro Light" charset="-127"/>
            </a:endParaRPr>
          </a:p>
        </p:txBody>
      </p:sp>
      <p:sp>
        <p:nvSpPr>
          <p:cNvPr id="19" name="텍스트 상자 18"/>
          <p:cNvSpPr txBox="1"/>
          <p:nvPr/>
        </p:nvSpPr>
        <p:spPr>
          <a:xfrm>
            <a:off x="3182227" y="3591152"/>
            <a:ext cx="9645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 Light" charset="-127"/>
              </a:rPr>
              <a:t>텍스트 입력</a:t>
            </a:r>
            <a:endParaRPr kumimoji="1" lang="ko-KR" altLang="en-US" sz="825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Dotum_Pro Light" charset="-127"/>
            </a:endParaRPr>
          </a:p>
        </p:txBody>
      </p:sp>
      <p:sp>
        <p:nvSpPr>
          <p:cNvPr id="20" name="텍스트 상자 19"/>
          <p:cNvSpPr txBox="1"/>
          <p:nvPr/>
        </p:nvSpPr>
        <p:spPr>
          <a:xfrm>
            <a:off x="4961865" y="3591152"/>
            <a:ext cx="9645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 Light" charset="-127"/>
              </a:rPr>
              <a:t>텍스트 입력</a:t>
            </a:r>
            <a:endParaRPr kumimoji="1" lang="ko-KR" altLang="en-US" sz="825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Dotum_Pro Light" charset="-127"/>
            </a:endParaRPr>
          </a:p>
        </p:txBody>
      </p:sp>
      <p:sp>
        <p:nvSpPr>
          <p:cNvPr id="21" name="텍스트 상자 20"/>
          <p:cNvSpPr txBox="1"/>
          <p:nvPr/>
        </p:nvSpPr>
        <p:spPr>
          <a:xfrm>
            <a:off x="6741502" y="3591152"/>
            <a:ext cx="9645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 Light" charset="-127"/>
              </a:rPr>
              <a:t>텍스트 입력</a:t>
            </a:r>
            <a:endParaRPr kumimoji="1" lang="ko-KR" altLang="en-US" sz="825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Dotum_Pro Light" charset="-127"/>
            </a:endParaRPr>
          </a:p>
        </p:txBody>
      </p:sp>
      <p:cxnSp>
        <p:nvCxnSpPr>
          <p:cNvPr id="4" name="직선 연결선[R] 3"/>
          <p:cNvCxnSpPr/>
          <p:nvPr/>
        </p:nvCxnSpPr>
        <p:spPr>
          <a:xfrm>
            <a:off x="1813530" y="3491861"/>
            <a:ext cx="17254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/>
          <p:cNvCxnSpPr/>
          <p:nvPr/>
        </p:nvCxnSpPr>
        <p:spPr>
          <a:xfrm>
            <a:off x="3588243" y="3491861"/>
            <a:ext cx="17254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/>
          <p:cNvCxnSpPr/>
          <p:nvPr/>
        </p:nvCxnSpPr>
        <p:spPr>
          <a:xfrm>
            <a:off x="5366139" y="3491861"/>
            <a:ext cx="17254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/>
          <p:cNvCxnSpPr/>
          <p:nvPr/>
        </p:nvCxnSpPr>
        <p:spPr>
          <a:xfrm>
            <a:off x="7148306" y="3491861"/>
            <a:ext cx="17254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403232" y="406306"/>
            <a:ext cx="373947" cy="370982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62246" y="357211"/>
            <a:ext cx="373848" cy="377123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7" name="텍스트 상자 26"/>
          <p:cNvSpPr txBox="1"/>
          <p:nvPr/>
        </p:nvSpPr>
        <p:spPr>
          <a:xfrm>
            <a:off x="843101" y="409809"/>
            <a:ext cx="27657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블록체인에 열광하는 이유</a:t>
            </a:r>
            <a:endParaRPr kumimoji="1"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  <a:p>
            <a:r>
              <a:rPr kumimoji="1" lang="en-US" altLang="ko-KR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3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What makes people so crazy about Block Chain</a:t>
            </a:r>
            <a:endParaRPr kumimoji="1" lang="ko-KR" altLang="en-US" sz="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28" name="텍스트 상자 27"/>
          <p:cNvSpPr txBox="1"/>
          <p:nvPr/>
        </p:nvSpPr>
        <p:spPr>
          <a:xfrm>
            <a:off x="363944" y="418774"/>
            <a:ext cx="418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02</a:t>
            </a:r>
            <a:endParaRPr kumimoji="1"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83344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03232" y="406306"/>
            <a:ext cx="373947" cy="370982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62246" y="357211"/>
            <a:ext cx="373848" cy="377123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843101" y="409809"/>
            <a:ext cx="27657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블록체인의</a:t>
            </a:r>
            <a:r>
              <a:rPr kumimoji="1"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 </a:t>
            </a:r>
            <a:r>
              <a:rPr kumimoji="1"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사례</a:t>
            </a:r>
            <a:endParaRPr kumimoji="1" lang="en-US" altLang="ko-KR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  <a:p>
            <a:r>
              <a:rPr kumimoji="1" lang="en-US" altLang="ko-KR" sz="9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alpha val="3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The examples of Block Chain</a:t>
            </a:r>
            <a:endParaRPr kumimoji="1" lang="ko-KR" altLang="en-US" sz="9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0" name="텍스트 상자 9"/>
          <p:cNvSpPr txBox="1"/>
          <p:nvPr/>
        </p:nvSpPr>
        <p:spPr>
          <a:xfrm>
            <a:off x="363944" y="418774"/>
            <a:ext cx="418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04</a:t>
            </a:r>
            <a:endParaRPr kumimoji="1" lang="ko-KR" altLang="en-US" sz="15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884660" y="1367869"/>
            <a:ext cx="1618331" cy="1632509"/>
          </a:xfrm>
          <a:prstGeom prst="rect">
            <a:avLst/>
          </a:prstGeom>
          <a:solidFill>
            <a:srgbClr val="4A36D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64298" y="1367869"/>
            <a:ext cx="1618331" cy="1632509"/>
          </a:xfrm>
          <a:prstGeom prst="rect">
            <a:avLst/>
          </a:prstGeom>
          <a:solidFill>
            <a:schemeClr val="tx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84660" y="3149223"/>
            <a:ext cx="1618331" cy="1632509"/>
          </a:xfrm>
          <a:prstGeom prst="rect">
            <a:avLst/>
          </a:prstGeom>
          <a:solidFill>
            <a:schemeClr val="tx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64298" y="3149223"/>
            <a:ext cx="1618331" cy="1632509"/>
          </a:xfrm>
          <a:prstGeom prst="rect">
            <a:avLst/>
          </a:prstGeom>
          <a:solidFill>
            <a:srgbClr val="4A36D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2888904" y="1908800"/>
            <a:ext cx="16140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사례</a:t>
            </a:r>
            <a:r>
              <a:rPr kumimoji="1" lang="en-US" altLang="ko-KR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1</a:t>
            </a:r>
            <a:endParaRPr kumimoji="1" lang="ko-KR" altLang="en-US" sz="825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4668542" y="1908800"/>
            <a:ext cx="16140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사례</a:t>
            </a:r>
            <a:r>
              <a:rPr kumimoji="1" lang="en-US" altLang="ko-KR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2</a:t>
            </a:r>
            <a:endParaRPr kumimoji="1" lang="ko-KR" altLang="en-US" sz="825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2888904" y="3690152"/>
            <a:ext cx="16140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사례</a:t>
            </a:r>
            <a:r>
              <a:rPr kumimoji="1" lang="en-US" altLang="ko-KR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3</a:t>
            </a:r>
            <a:endParaRPr kumimoji="1" lang="ko-KR" altLang="en-US" sz="825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6" name="텍스트 상자 15"/>
          <p:cNvSpPr txBox="1"/>
          <p:nvPr/>
        </p:nvSpPr>
        <p:spPr>
          <a:xfrm>
            <a:off x="4668542" y="3690152"/>
            <a:ext cx="16140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사례</a:t>
            </a:r>
            <a:r>
              <a:rPr kumimoji="1" lang="en-US" altLang="ko-KR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4</a:t>
            </a:r>
            <a:endParaRPr kumimoji="1" lang="ko-KR" altLang="en-US" sz="825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22" name="텍스트 상자 21"/>
          <p:cNvSpPr txBox="1"/>
          <p:nvPr/>
        </p:nvSpPr>
        <p:spPr>
          <a:xfrm>
            <a:off x="2888904" y="2263240"/>
            <a:ext cx="1614086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82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 Light" charset="-127"/>
              </a:rPr>
              <a:t>텍스트 입력</a:t>
            </a:r>
            <a:endParaRPr kumimoji="1" lang="ko-KR" altLang="en-US" sz="7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Dotum_Pro Light" charset="-127"/>
            </a:endParaRPr>
          </a:p>
        </p:txBody>
      </p:sp>
      <p:sp>
        <p:nvSpPr>
          <p:cNvPr id="23" name="텍스트 상자 22"/>
          <p:cNvSpPr txBox="1"/>
          <p:nvPr/>
        </p:nvSpPr>
        <p:spPr>
          <a:xfrm>
            <a:off x="4668542" y="2263240"/>
            <a:ext cx="1614086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82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 Light" charset="-127"/>
              </a:rPr>
              <a:t>텍스트 입력</a:t>
            </a:r>
            <a:endParaRPr kumimoji="1" lang="ko-KR" altLang="en-US" sz="7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Dotum_Pro Light" charset="-127"/>
            </a:endParaRPr>
          </a:p>
        </p:txBody>
      </p:sp>
      <p:sp>
        <p:nvSpPr>
          <p:cNvPr id="24" name="텍스트 상자 23"/>
          <p:cNvSpPr txBox="1"/>
          <p:nvPr/>
        </p:nvSpPr>
        <p:spPr>
          <a:xfrm>
            <a:off x="2888904" y="4044593"/>
            <a:ext cx="1614086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82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 Light" charset="-127"/>
              </a:rPr>
              <a:t>텍스트 입력</a:t>
            </a:r>
            <a:endParaRPr kumimoji="1" lang="ko-KR" altLang="en-US" sz="7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Dotum_Pro Light" charset="-127"/>
            </a:endParaRPr>
          </a:p>
        </p:txBody>
      </p:sp>
      <p:sp>
        <p:nvSpPr>
          <p:cNvPr id="25" name="텍스트 상자 24"/>
          <p:cNvSpPr txBox="1"/>
          <p:nvPr/>
        </p:nvSpPr>
        <p:spPr>
          <a:xfrm>
            <a:off x="4668542" y="4044593"/>
            <a:ext cx="1614086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82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 Light" charset="-127"/>
              </a:rPr>
              <a:t>텍스트 입력</a:t>
            </a:r>
            <a:endParaRPr kumimoji="1" lang="ko-KR" altLang="en-US" sz="7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Dotum_Pro Light" charset="-127"/>
            </a:endParaRPr>
          </a:p>
        </p:txBody>
      </p:sp>
      <p:cxnSp>
        <p:nvCxnSpPr>
          <p:cNvPr id="4" name="직선 연결선[R] 3"/>
          <p:cNvCxnSpPr/>
          <p:nvPr/>
        </p:nvCxnSpPr>
        <p:spPr>
          <a:xfrm>
            <a:off x="3633527" y="2192792"/>
            <a:ext cx="11445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/>
          <p:cNvCxnSpPr/>
          <p:nvPr/>
        </p:nvCxnSpPr>
        <p:spPr>
          <a:xfrm>
            <a:off x="5409165" y="2192792"/>
            <a:ext cx="11445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/>
          <p:cNvCxnSpPr/>
          <p:nvPr/>
        </p:nvCxnSpPr>
        <p:spPr>
          <a:xfrm>
            <a:off x="3633527" y="3975872"/>
            <a:ext cx="11445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/>
          <p:cNvCxnSpPr/>
          <p:nvPr/>
        </p:nvCxnSpPr>
        <p:spPr>
          <a:xfrm>
            <a:off x="5409165" y="3975872"/>
            <a:ext cx="11445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4859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056" b="121"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/>
          </a:p>
        </p:txBody>
      </p:sp>
      <p:sp>
        <p:nvSpPr>
          <p:cNvPr id="6" name="텍스트 상자 5"/>
          <p:cNvSpPr txBox="1"/>
          <p:nvPr/>
        </p:nvSpPr>
        <p:spPr>
          <a:xfrm>
            <a:off x="3151759" y="2510628"/>
            <a:ext cx="2863730" cy="716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sz="3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감사합니다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570331" y="2342299"/>
            <a:ext cx="2021093" cy="168329"/>
          </a:xfrm>
          <a:prstGeom prst="rect">
            <a:avLst/>
          </a:prstGeom>
          <a:solidFill>
            <a:srgbClr val="604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2019</a:t>
            </a:r>
            <a:r>
              <a:rPr kumimoji="1" lang="ko-KR" altLang="en-US" sz="9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 </a:t>
            </a:r>
            <a:r>
              <a:rPr kumimoji="1" lang="en-US" altLang="ko-KR" sz="9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JSHS</a:t>
            </a:r>
            <a:r>
              <a:rPr kumimoji="1" lang="ko-KR" altLang="en-US" sz="9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 </a:t>
            </a:r>
            <a:r>
              <a:rPr kumimoji="1" lang="en-US" altLang="ko-KR" sz="9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RESEARCH CONTEST</a:t>
            </a:r>
            <a:endParaRPr kumimoji="1" lang="ko-KR" altLang="en-US" sz="9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90981" y="5339341"/>
            <a:ext cx="2385282" cy="2148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Sunmin.Lee</a:t>
            </a:r>
            <a:r>
              <a:rPr kumimoji="1"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 </a:t>
            </a:r>
            <a:r>
              <a:rPr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ⓒ 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2018</a:t>
            </a:r>
            <a:r>
              <a:rPr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 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All Rights Reserved</a:t>
            </a:r>
            <a:endParaRPr kumimoji="1"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Dotum_Pr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5181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056" b="121"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683806" y="1803270"/>
            <a:ext cx="3867775" cy="2203315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solidFill>
                <a:srgbClr val="6046F8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580264" y="1679238"/>
            <a:ext cx="3866746" cy="2239794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/>
          </a:p>
        </p:txBody>
      </p:sp>
      <p:sp>
        <p:nvSpPr>
          <p:cNvPr id="11" name="텍스트 상자 10"/>
          <p:cNvSpPr txBox="1"/>
          <p:nvPr/>
        </p:nvSpPr>
        <p:spPr>
          <a:xfrm>
            <a:off x="3072358" y="2382502"/>
            <a:ext cx="11988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01</a:t>
            </a:r>
            <a:endParaRPr kumimoji="1" lang="ko-KR" altLang="en-US" sz="6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4056653" y="2691735"/>
            <a:ext cx="21447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자료구조도</a:t>
            </a:r>
            <a:endParaRPr kumimoji="1" lang="en-US" altLang="ko-KR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- 제목1" panose="02020603020101020101" pitchFamily="18" charset="-127"/>
              <a:ea typeface="- 제목1" panose="02020603020101020101" pitchFamily="18" charset="-127"/>
              <a:cs typeface="KoPubDotum_Pro" charset="-127"/>
            </a:endParaRPr>
          </a:p>
          <a:p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Date-structure charts</a:t>
            </a:r>
            <a:endParaRPr kumimoji="1"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469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03232" y="406306"/>
            <a:ext cx="373947" cy="370982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2246" y="357211"/>
            <a:ext cx="373848" cy="377123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843101" y="409809"/>
            <a:ext cx="27657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자료구조도</a:t>
            </a:r>
            <a:endParaRPr kumimoji="1"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- 제목1" panose="02020603020101020101" pitchFamily="18" charset="-127"/>
              <a:ea typeface="- 제목1" panose="02020603020101020101" pitchFamily="18" charset="-127"/>
              <a:cs typeface="KoPubDotum_Pro" charset="-127"/>
            </a:endParaRPr>
          </a:p>
          <a:p>
            <a:r>
              <a:rPr kumimoji="1" lang="en-US" altLang="ko-KR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3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Data-structure charts</a:t>
            </a:r>
            <a:endParaRPr kumimoji="1" lang="ko-KR" altLang="en-US" sz="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363944" y="418774"/>
            <a:ext cx="418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01</a:t>
            </a:r>
            <a:endParaRPr kumimoji="1"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C9566A-5B18-47BF-9E16-DCDB28120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132541" y="1358050"/>
            <a:ext cx="4522258" cy="3405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F0722A-1168-4D2D-AB0F-A8B8992DE920}"/>
              </a:ext>
            </a:extLst>
          </p:cNvPr>
          <p:cNvSpPr txBox="1"/>
          <p:nvPr/>
        </p:nvSpPr>
        <p:spPr>
          <a:xfrm>
            <a:off x="3724803" y="1254678"/>
            <a:ext cx="2862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기존의 서류</a:t>
            </a:r>
          </a:p>
        </p:txBody>
      </p:sp>
    </p:spTree>
    <p:extLst>
      <p:ext uri="{BB962C8B-B14F-4D97-AF65-F5344CB8AC3E}">
        <p14:creationId xmlns:p14="http://schemas.microsoft.com/office/powerpoint/2010/main" val="33680973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03232" y="406306"/>
            <a:ext cx="373947" cy="370982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2246" y="357211"/>
            <a:ext cx="373848" cy="377123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843101" y="409809"/>
            <a:ext cx="27657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자료구조도</a:t>
            </a:r>
            <a:endParaRPr kumimoji="1"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- 제목1" panose="02020603020101020101" pitchFamily="18" charset="-127"/>
              <a:ea typeface="- 제목1" panose="02020603020101020101" pitchFamily="18" charset="-127"/>
              <a:cs typeface="KoPubDotum_Pro" charset="-127"/>
            </a:endParaRPr>
          </a:p>
          <a:p>
            <a:r>
              <a:rPr kumimoji="1" lang="en-US" altLang="ko-KR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3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Data-structure charts</a:t>
            </a:r>
            <a:endParaRPr kumimoji="1" lang="ko-KR" altLang="en-US" sz="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363944" y="418774"/>
            <a:ext cx="418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01</a:t>
            </a:r>
            <a:endParaRPr kumimoji="1"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F0722A-1168-4D2D-AB0F-A8B8992DE920}"/>
              </a:ext>
            </a:extLst>
          </p:cNvPr>
          <p:cNvSpPr txBox="1"/>
          <p:nvPr/>
        </p:nvSpPr>
        <p:spPr>
          <a:xfrm>
            <a:off x="3157536" y="1033808"/>
            <a:ext cx="3827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기존의 서류 </a:t>
            </a:r>
            <a:r>
              <a:rPr lang="en-US" altLang="ko-KR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-&gt; </a:t>
            </a:r>
            <a:r>
              <a:rPr lang="ko-KR" altLang="en-US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분산장부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499BBC8-B141-47AB-9F95-2D95ED7B9559}"/>
              </a:ext>
            </a:extLst>
          </p:cNvPr>
          <p:cNvSpPr/>
          <p:nvPr/>
        </p:nvSpPr>
        <p:spPr>
          <a:xfrm>
            <a:off x="2912534" y="1574800"/>
            <a:ext cx="3581400" cy="2853267"/>
          </a:xfrm>
          <a:prstGeom prst="rect">
            <a:avLst/>
          </a:prstGeom>
          <a:noFill/>
          <a:ln w="571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8413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03232" y="406306"/>
            <a:ext cx="373947" cy="370982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2246" y="357211"/>
            <a:ext cx="373848" cy="377123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843101" y="409809"/>
            <a:ext cx="27657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자료구조도</a:t>
            </a:r>
            <a:endParaRPr kumimoji="1"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- 제목1" panose="02020603020101020101" pitchFamily="18" charset="-127"/>
              <a:ea typeface="- 제목1" panose="02020603020101020101" pitchFamily="18" charset="-127"/>
              <a:cs typeface="KoPubDotum_Pro" charset="-127"/>
            </a:endParaRPr>
          </a:p>
          <a:p>
            <a:r>
              <a:rPr kumimoji="1" lang="en-US" altLang="ko-KR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3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Data-structure charts</a:t>
            </a:r>
            <a:endParaRPr kumimoji="1" lang="ko-KR" altLang="en-US" sz="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363944" y="418774"/>
            <a:ext cx="418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01</a:t>
            </a:r>
            <a:endParaRPr kumimoji="1"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F0722A-1168-4D2D-AB0F-A8B8992DE920}"/>
              </a:ext>
            </a:extLst>
          </p:cNvPr>
          <p:cNvSpPr txBox="1"/>
          <p:nvPr/>
        </p:nvSpPr>
        <p:spPr>
          <a:xfrm>
            <a:off x="3157536" y="1033808"/>
            <a:ext cx="3827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기존의 서류 </a:t>
            </a:r>
            <a:r>
              <a:rPr lang="en-US" altLang="ko-KR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-&gt; </a:t>
            </a:r>
            <a:r>
              <a:rPr lang="ko-KR" altLang="en-US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분산장부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499BBC8-B141-47AB-9F95-2D95ED7B9559}"/>
              </a:ext>
            </a:extLst>
          </p:cNvPr>
          <p:cNvSpPr/>
          <p:nvPr/>
        </p:nvSpPr>
        <p:spPr>
          <a:xfrm>
            <a:off x="2912534" y="1574800"/>
            <a:ext cx="3581400" cy="2853267"/>
          </a:xfrm>
          <a:prstGeom prst="rect">
            <a:avLst/>
          </a:prstGeom>
          <a:noFill/>
          <a:ln w="571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3E6AFA-AD89-483C-A723-D3C425053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35628" y="2679446"/>
            <a:ext cx="643973" cy="6439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03D7416-80A2-4759-ABB5-525FAB2FE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526867" y="2679445"/>
            <a:ext cx="643973" cy="643973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1A19D9C-97BE-42B4-8695-323ADBD1204C}"/>
              </a:ext>
            </a:extLst>
          </p:cNvPr>
          <p:cNvCxnSpPr>
            <a:cxnSpLocks/>
          </p:cNvCxnSpPr>
          <p:nvPr/>
        </p:nvCxnSpPr>
        <p:spPr>
          <a:xfrm flipH="1" flipV="1">
            <a:off x="5173133" y="1913467"/>
            <a:ext cx="2629743" cy="6220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8BB804A-D20B-4C3D-8E6E-65105DFBF9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8074" t="42074" r="55038" b="41848"/>
          <a:stretch/>
        </p:blipFill>
        <p:spPr>
          <a:xfrm>
            <a:off x="7316979" y="1794343"/>
            <a:ext cx="1344422" cy="585984"/>
          </a:xfrm>
          <a:prstGeom prst="parallelogram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C37D2D-E5FF-4A93-96F1-EBE49AADE7E7}"/>
              </a:ext>
            </a:extLst>
          </p:cNvPr>
          <p:cNvSpPr txBox="1"/>
          <p:nvPr/>
        </p:nvSpPr>
        <p:spPr>
          <a:xfrm>
            <a:off x="1714500" y="5715000"/>
            <a:ext cx="5715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알 수 없는 작성자 님의 </a:t>
            </a:r>
            <a:r>
              <a:rPr lang="ko-KR" altLang="en-US" sz="900">
                <a:hlinkClick r:id="rId6" tooltip="http://www.gisresources.com/phd-in-ecosystem-service-mapping-at-eth-zurich/"/>
              </a:rPr>
              <a:t>이 사진</a:t>
            </a:r>
            <a:r>
              <a:rPr lang="ko-KR" altLang="en-US" sz="900"/>
              <a:t>에는 </a:t>
            </a:r>
            <a:r>
              <a:rPr lang="ko-KR" altLang="en-US" sz="900">
                <a:hlinkClick r:id="rId7" tooltip="https://creativecommons.org/licenses/by-nc/3.0/"/>
              </a:rPr>
              <a:t>CC BY-NC</a:t>
            </a:r>
            <a:r>
              <a:rPr lang="ko-KR" altLang="en-US" sz="900"/>
              <a:t> 라이선스가 적용됩니다.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D155E0-439B-4FE9-9DCB-9230E534FC3E}"/>
              </a:ext>
            </a:extLst>
          </p:cNvPr>
          <p:cNvSpPr txBox="1"/>
          <p:nvPr/>
        </p:nvSpPr>
        <p:spPr>
          <a:xfrm>
            <a:off x="617238" y="3381818"/>
            <a:ext cx="1972708" cy="10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Rix굴림 M" panose="02020603020101020101" pitchFamily="18" charset="-127"/>
                <a:ea typeface="Rix굴림 M" panose="02020603020101020101" pitchFamily="18" charset="-127"/>
              </a:rPr>
              <a:t>관리자</a:t>
            </a:r>
            <a:endParaRPr lang="en-US" altLang="ko-KR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pPr algn="ctr"/>
            <a:r>
              <a:rPr lang="en-US" altLang="ko-KR" dirty="0">
                <a:latin typeface="Rix굴림 M" panose="02020603020101020101" pitchFamily="18" charset="-127"/>
                <a:ea typeface="Rix굴림 M" panose="02020603020101020101" pitchFamily="18" charset="-127"/>
              </a:rPr>
              <a:t>-&gt; </a:t>
            </a:r>
            <a:r>
              <a:rPr lang="ko-KR" altLang="en-US" dirty="0">
                <a:latin typeface="Rix굴림 M" panose="02020603020101020101" pitchFamily="18" charset="-127"/>
                <a:ea typeface="Rix굴림 M" panose="02020603020101020101" pitchFamily="18" charset="-127"/>
              </a:rPr>
              <a:t>모든 물건들을 관리</a:t>
            </a:r>
            <a:r>
              <a:rPr lang="en-US" altLang="ko-KR" dirty="0">
                <a:latin typeface="Rix굴림 M" panose="02020603020101020101" pitchFamily="18" charset="-127"/>
                <a:ea typeface="Rix굴림 M" panose="02020603020101020101" pitchFamily="18" charset="-127"/>
              </a:rPr>
              <a:t> (</a:t>
            </a:r>
            <a:r>
              <a:rPr lang="ko-KR" altLang="en-US" dirty="0">
                <a:latin typeface="Rix굴림 M" panose="02020603020101020101" pitchFamily="18" charset="-127"/>
                <a:ea typeface="Rix굴림 M" panose="02020603020101020101" pitchFamily="18" charset="-127"/>
              </a:rPr>
              <a:t>웹에 데이터 업데이트</a:t>
            </a:r>
            <a:r>
              <a:rPr lang="en-US" altLang="ko-KR" dirty="0">
                <a:latin typeface="Rix굴림 M" panose="02020603020101020101" pitchFamily="18" charset="-127"/>
                <a:ea typeface="Rix굴림 M" panose="02020603020101020101" pitchFamily="18" charset="-127"/>
              </a:rPr>
              <a:t>)</a:t>
            </a:r>
          </a:p>
          <a:p>
            <a:pPr algn="ctr"/>
            <a:endParaRPr lang="en-US" altLang="ko-KR" sz="11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pPr algn="ctr"/>
            <a:r>
              <a:rPr lang="ko-KR" altLang="en-US" sz="1100" dirty="0">
                <a:latin typeface="Rix굴림 M" panose="02020603020101020101" pitchFamily="18" charset="-127"/>
                <a:ea typeface="Rix굴림 M" panose="02020603020101020101" pitchFamily="18" charset="-127"/>
              </a:rPr>
              <a:t>소유권 전송과 물품 생성 역할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600E7B-A768-43BE-A8FA-88061542C0BA}"/>
              </a:ext>
            </a:extLst>
          </p:cNvPr>
          <p:cNvSpPr txBox="1"/>
          <p:nvPr/>
        </p:nvSpPr>
        <p:spPr>
          <a:xfrm>
            <a:off x="7243233" y="3381818"/>
            <a:ext cx="1211239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Rix굴림 M" panose="02020603020101020101" pitchFamily="18" charset="-127"/>
                <a:ea typeface="Rix굴림 M" panose="02020603020101020101" pitchFamily="18" charset="-127"/>
              </a:rPr>
              <a:t>학생</a:t>
            </a:r>
            <a:r>
              <a:rPr lang="en-US" altLang="ko-KR" dirty="0">
                <a:latin typeface="Rix굴림 M" panose="02020603020101020101" pitchFamily="18" charset="-127"/>
                <a:ea typeface="Rix굴림 M" panose="02020603020101020101" pitchFamily="18" charset="-127"/>
              </a:rPr>
              <a:t>(</a:t>
            </a:r>
            <a:r>
              <a:rPr lang="ko-KR" altLang="en-US" dirty="0">
                <a:latin typeface="Rix굴림 M" panose="02020603020101020101" pitchFamily="18" charset="-127"/>
                <a:ea typeface="Rix굴림 M" panose="02020603020101020101" pitchFamily="18" charset="-127"/>
              </a:rPr>
              <a:t>사용자</a:t>
            </a:r>
            <a:r>
              <a:rPr lang="en-US" altLang="ko-KR" dirty="0">
                <a:latin typeface="Rix굴림 M" panose="02020603020101020101" pitchFamily="18" charset="-127"/>
                <a:ea typeface="Rix굴림 M" panose="02020603020101020101" pitchFamily="18" charset="-127"/>
              </a:rPr>
              <a:t>)</a:t>
            </a:r>
            <a:endParaRPr lang="ko-KR" altLang="en-US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21699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5.55112E-17 L -0.35608 0.0016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12" y="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03232" y="406306"/>
            <a:ext cx="373947" cy="370982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2246" y="357211"/>
            <a:ext cx="373848" cy="377123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843101" y="409809"/>
            <a:ext cx="27657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자료구조도</a:t>
            </a:r>
            <a:endParaRPr kumimoji="1"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- 제목1" panose="02020603020101020101" pitchFamily="18" charset="-127"/>
              <a:ea typeface="- 제목1" panose="02020603020101020101" pitchFamily="18" charset="-127"/>
              <a:cs typeface="KoPubDotum_Pro" charset="-127"/>
            </a:endParaRPr>
          </a:p>
          <a:p>
            <a:r>
              <a:rPr kumimoji="1" lang="en-US" altLang="ko-KR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3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Data-structure charts</a:t>
            </a:r>
            <a:endParaRPr kumimoji="1" lang="ko-KR" altLang="en-US" sz="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363944" y="418774"/>
            <a:ext cx="418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01</a:t>
            </a:r>
            <a:endParaRPr kumimoji="1"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499BBC8-B141-47AB-9F95-2D95ED7B9559}"/>
              </a:ext>
            </a:extLst>
          </p:cNvPr>
          <p:cNvSpPr/>
          <p:nvPr/>
        </p:nvSpPr>
        <p:spPr>
          <a:xfrm>
            <a:off x="2912534" y="1574800"/>
            <a:ext cx="3581400" cy="2853267"/>
          </a:xfrm>
          <a:prstGeom prst="rect">
            <a:avLst/>
          </a:prstGeom>
          <a:noFill/>
          <a:ln w="571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3DEF6C-C084-48F9-A04A-70381019D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35628" y="2679446"/>
            <a:ext cx="643973" cy="64397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48925F5-050B-4F38-A193-1249E5176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526867" y="2679445"/>
            <a:ext cx="643973" cy="6439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FB761D-60D2-4DE1-BE71-F6F36C7F48F8}"/>
              </a:ext>
            </a:extLst>
          </p:cNvPr>
          <p:cNvSpPr txBox="1"/>
          <p:nvPr/>
        </p:nvSpPr>
        <p:spPr>
          <a:xfrm>
            <a:off x="3048000" y="1020250"/>
            <a:ext cx="375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물품대장 스마트 </a:t>
            </a:r>
            <a:r>
              <a:rPr lang="ko-KR" altLang="en-US" sz="2400" dirty="0" err="1">
                <a:latin typeface="Rix굴림 M" panose="02020603020101020101" pitchFamily="18" charset="-127"/>
                <a:ea typeface="Rix굴림 M" panose="02020603020101020101" pitchFamily="18" charset="-127"/>
              </a:rPr>
              <a:t>컨트렉트</a:t>
            </a:r>
            <a:endParaRPr lang="ko-KR" altLang="en-US" sz="24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13D1C19-2809-4594-8A33-7F88C56E8C15}"/>
              </a:ext>
            </a:extLst>
          </p:cNvPr>
          <p:cNvCxnSpPr>
            <a:cxnSpLocks/>
          </p:cNvCxnSpPr>
          <p:nvPr/>
        </p:nvCxnSpPr>
        <p:spPr>
          <a:xfrm flipH="1">
            <a:off x="2361375" y="2252606"/>
            <a:ext cx="1635752" cy="4313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15466C2-8F1C-407B-9F97-DA6E46CB4D23}"/>
              </a:ext>
            </a:extLst>
          </p:cNvPr>
          <p:cNvCxnSpPr>
            <a:cxnSpLocks/>
          </p:cNvCxnSpPr>
          <p:nvPr/>
        </p:nvCxnSpPr>
        <p:spPr>
          <a:xfrm>
            <a:off x="5516488" y="2243468"/>
            <a:ext cx="1493912" cy="4404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77AFF7C-4304-494B-B0B8-225A7584B453}"/>
              </a:ext>
            </a:extLst>
          </p:cNvPr>
          <p:cNvCxnSpPr>
            <a:cxnSpLocks/>
          </p:cNvCxnSpPr>
          <p:nvPr/>
        </p:nvCxnSpPr>
        <p:spPr>
          <a:xfrm flipH="1" flipV="1">
            <a:off x="2361376" y="3323420"/>
            <a:ext cx="1635751" cy="5751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7140568-3C7D-4411-8443-264F31FC9350}"/>
              </a:ext>
            </a:extLst>
          </p:cNvPr>
          <p:cNvCxnSpPr>
            <a:cxnSpLocks/>
          </p:cNvCxnSpPr>
          <p:nvPr/>
        </p:nvCxnSpPr>
        <p:spPr>
          <a:xfrm flipV="1">
            <a:off x="5390308" y="3302222"/>
            <a:ext cx="1585400" cy="6175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CE4D0207-7E5D-4BC7-90DC-21D1150224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8074" t="42074" r="55038" b="41848"/>
          <a:stretch/>
        </p:blipFill>
        <p:spPr>
          <a:xfrm>
            <a:off x="5840342" y="1774887"/>
            <a:ext cx="548554" cy="239094"/>
          </a:xfrm>
          <a:prstGeom prst="parallelogram">
            <a:avLst/>
          </a:prstGeom>
        </p:spPr>
      </p:pic>
      <p:pic>
        <p:nvPicPr>
          <p:cNvPr id="34" name="그림 33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505D6A84-89A4-4DDB-B133-CA27D77EDD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074622" y="1676858"/>
            <a:ext cx="551228" cy="5512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14332F5-58EA-4E62-81D5-6C733B50726A}"/>
              </a:ext>
            </a:extLst>
          </p:cNvPr>
          <p:cNvSpPr txBox="1"/>
          <p:nvPr/>
        </p:nvSpPr>
        <p:spPr>
          <a:xfrm>
            <a:off x="617238" y="3381818"/>
            <a:ext cx="1972708" cy="10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Rix굴림 M" panose="02020603020101020101" pitchFamily="18" charset="-127"/>
                <a:ea typeface="Rix굴림 M" panose="02020603020101020101" pitchFamily="18" charset="-127"/>
              </a:rPr>
              <a:t>관리자</a:t>
            </a:r>
            <a:endParaRPr lang="en-US" altLang="ko-KR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pPr algn="ctr"/>
            <a:r>
              <a:rPr lang="en-US" altLang="ko-KR" dirty="0">
                <a:latin typeface="Rix굴림 M" panose="02020603020101020101" pitchFamily="18" charset="-127"/>
                <a:ea typeface="Rix굴림 M" panose="02020603020101020101" pitchFamily="18" charset="-127"/>
              </a:rPr>
              <a:t>-&gt; </a:t>
            </a:r>
            <a:r>
              <a:rPr lang="ko-KR" altLang="en-US" dirty="0">
                <a:latin typeface="Rix굴림 M" panose="02020603020101020101" pitchFamily="18" charset="-127"/>
                <a:ea typeface="Rix굴림 M" panose="02020603020101020101" pitchFamily="18" charset="-127"/>
              </a:rPr>
              <a:t>모든 물건들을 관리</a:t>
            </a:r>
            <a:r>
              <a:rPr lang="en-US" altLang="ko-KR" dirty="0">
                <a:latin typeface="Rix굴림 M" panose="02020603020101020101" pitchFamily="18" charset="-127"/>
                <a:ea typeface="Rix굴림 M" panose="02020603020101020101" pitchFamily="18" charset="-127"/>
              </a:rPr>
              <a:t> (</a:t>
            </a:r>
            <a:r>
              <a:rPr lang="ko-KR" altLang="en-US" dirty="0">
                <a:latin typeface="Rix굴림 M" panose="02020603020101020101" pitchFamily="18" charset="-127"/>
                <a:ea typeface="Rix굴림 M" panose="02020603020101020101" pitchFamily="18" charset="-127"/>
              </a:rPr>
              <a:t>웹에 데이터 업데이트</a:t>
            </a:r>
            <a:r>
              <a:rPr lang="en-US" altLang="ko-KR" dirty="0">
                <a:latin typeface="Rix굴림 M" panose="02020603020101020101" pitchFamily="18" charset="-127"/>
                <a:ea typeface="Rix굴림 M" panose="02020603020101020101" pitchFamily="18" charset="-127"/>
              </a:rPr>
              <a:t>)</a:t>
            </a:r>
          </a:p>
          <a:p>
            <a:pPr algn="ctr"/>
            <a:endParaRPr lang="en-US" altLang="ko-KR" sz="11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pPr algn="ctr"/>
            <a:r>
              <a:rPr lang="ko-KR" altLang="en-US" sz="1100" dirty="0">
                <a:latin typeface="Rix굴림 M" panose="02020603020101020101" pitchFamily="18" charset="-127"/>
                <a:ea typeface="Rix굴림 M" panose="02020603020101020101" pitchFamily="18" charset="-127"/>
              </a:rPr>
              <a:t>소유권 전송과 물품 생성 역할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2D0D479-3B13-43F0-9DD0-AD48E07FB6B7}"/>
              </a:ext>
            </a:extLst>
          </p:cNvPr>
          <p:cNvSpPr txBox="1"/>
          <p:nvPr/>
        </p:nvSpPr>
        <p:spPr>
          <a:xfrm>
            <a:off x="7243233" y="3381818"/>
            <a:ext cx="1211239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Rix굴림 M" panose="02020603020101020101" pitchFamily="18" charset="-127"/>
                <a:ea typeface="Rix굴림 M" panose="02020603020101020101" pitchFamily="18" charset="-127"/>
              </a:rPr>
              <a:t>학생</a:t>
            </a:r>
            <a:r>
              <a:rPr lang="en-US" altLang="ko-KR" dirty="0">
                <a:latin typeface="Rix굴림 M" panose="02020603020101020101" pitchFamily="18" charset="-127"/>
                <a:ea typeface="Rix굴림 M" panose="02020603020101020101" pitchFamily="18" charset="-127"/>
              </a:rPr>
              <a:t>(</a:t>
            </a:r>
            <a:r>
              <a:rPr lang="ko-KR" altLang="en-US" dirty="0">
                <a:latin typeface="Rix굴림 M" panose="02020603020101020101" pitchFamily="18" charset="-127"/>
                <a:ea typeface="Rix굴림 M" panose="02020603020101020101" pitchFamily="18" charset="-127"/>
              </a:rPr>
              <a:t>사용자</a:t>
            </a:r>
            <a:r>
              <a:rPr lang="en-US" altLang="ko-KR" dirty="0">
                <a:latin typeface="Rix굴림 M" panose="02020603020101020101" pitchFamily="18" charset="-127"/>
                <a:ea typeface="Rix굴림 M" panose="02020603020101020101" pitchFamily="18" charset="-127"/>
              </a:rPr>
              <a:t>)</a:t>
            </a:r>
            <a:endParaRPr lang="ko-KR" altLang="en-US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189F61-856A-44BA-9E39-BD937D5640DE}"/>
              </a:ext>
            </a:extLst>
          </p:cNvPr>
          <p:cNvSpPr txBox="1"/>
          <p:nvPr/>
        </p:nvSpPr>
        <p:spPr>
          <a:xfrm>
            <a:off x="3997127" y="2067940"/>
            <a:ext cx="2117492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선생님의 수락</a:t>
            </a:r>
            <a:endParaRPr lang="en-US" altLang="ko-KR" sz="18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r>
              <a:rPr lang="en-US" altLang="ko-KR" sz="1050" dirty="0">
                <a:latin typeface="Rix굴림 M" panose="02020603020101020101" pitchFamily="18" charset="-127"/>
                <a:ea typeface="Rix굴림 M" panose="02020603020101020101" pitchFamily="18" charset="-127"/>
              </a:rPr>
              <a:t>(</a:t>
            </a:r>
            <a:r>
              <a:rPr lang="ko-KR" altLang="en-US" sz="1050" dirty="0">
                <a:latin typeface="Rix굴림 M" panose="02020603020101020101" pitchFamily="18" charset="-127"/>
                <a:ea typeface="Rix굴림 M" panose="02020603020101020101" pitchFamily="18" charset="-127"/>
              </a:rPr>
              <a:t>자동 수락 모드 설정 가능</a:t>
            </a:r>
            <a:r>
              <a:rPr lang="en-US" altLang="ko-KR" sz="1050" dirty="0">
                <a:latin typeface="Rix굴림 M" panose="02020603020101020101" pitchFamily="18" charset="-127"/>
                <a:ea typeface="Rix굴림 M" panose="02020603020101020101" pitchFamily="18" charset="-127"/>
              </a:rPr>
              <a:t>)</a:t>
            </a:r>
            <a:endParaRPr lang="ko-KR" altLang="en-US" sz="105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16932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33333E-6 L 0.27049 3.33333E-6 C 0.39184 3.33333E-6 0.54115 0.06889 0.54115 0.125 L 0.54115 0.25 " pathEditMode="relative" rAng="0" ptsTypes="AAAA">
                                      <p:cBhvr>
                                        <p:cTn id="2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49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1.11111E-6 L -0.24271 1.11111E-6 C -0.35174 1.11111E-6 -0.48542 0.06889 -0.48542 0.125 L -0.48542 0.25 " pathEditMode="relative" rAng="0" ptsTypes="AAAA">
                                      <p:cBhvr>
                                        <p:cTn id="2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271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03232" y="406306"/>
            <a:ext cx="373947" cy="370982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2246" y="357211"/>
            <a:ext cx="373848" cy="377123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843101" y="409809"/>
            <a:ext cx="27657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자료구조도</a:t>
            </a:r>
            <a:endParaRPr kumimoji="1"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- 제목1" panose="02020603020101020101" pitchFamily="18" charset="-127"/>
              <a:ea typeface="- 제목1" panose="02020603020101020101" pitchFamily="18" charset="-127"/>
              <a:cs typeface="KoPubDotum_Pro" charset="-127"/>
            </a:endParaRPr>
          </a:p>
          <a:p>
            <a:r>
              <a:rPr kumimoji="1" lang="en-US" altLang="ko-KR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3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Data-structure charts</a:t>
            </a:r>
            <a:endParaRPr kumimoji="1" lang="ko-KR" altLang="en-US" sz="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363944" y="418774"/>
            <a:ext cx="418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01</a:t>
            </a:r>
            <a:endParaRPr kumimoji="1"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499BBC8-B141-47AB-9F95-2D95ED7B9559}"/>
              </a:ext>
            </a:extLst>
          </p:cNvPr>
          <p:cNvSpPr/>
          <p:nvPr/>
        </p:nvSpPr>
        <p:spPr>
          <a:xfrm>
            <a:off x="2912534" y="1574800"/>
            <a:ext cx="3581400" cy="2853267"/>
          </a:xfrm>
          <a:prstGeom prst="rect">
            <a:avLst/>
          </a:prstGeom>
          <a:noFill/>
          <a:ln w="571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3DEF6C-C084-48F9-A04A-70381019D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35628" y="2679446"/>
            <a:ext cx="643973" cy="64397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48925F5-050B-4F38-A193-1249E5176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526867" y="2679445"/>
            <a:ext cx="643973" cy="6439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FB761D-60D2-4DE1-BE71-F6F36C7F48F8}"/>
              </a:ext>
            </a:extLst>
          </p:cNvPr>
          <p:cNvSpPr txBox="1"/>
          <p:nvPr/>
        </p:nvSpPr>
        <p:spPr>
          <a:xfrm>
            <a:off x="3048000" y="1020250"/>
            <a:ext cx="375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물품대장 스마트 </a:t>
            </a:r>
            <a:r>
              <a:rPr lang="ko-KR" altLang="en-US" sz="2400" dirty="0" err="1">
                <a:latin typeface="Rix굴림 M" panose="02020603020101020101" pitchFamily="18" charset="-127"/>
                <a:ea typeface="Rix굴림 M" panose="02020603020101020101" pitchFamily="18" charset="-127"/>
              </a:rPr>
              <a:t>컨트렉트</a:t>
            </a:r>
            <a:endParaRPr lang="ko-KR" altLang="en-US" sz="24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13D1C19-2809-4594-8A33-7F88C56E8C15}"/>
              </a:ext>
            </a:extLst>
          </p:cNvPr>
          <p:cNvCxnSpPr>
            <a:cxnSpLocks/>
          </p:cNvCxnSpPr>
          <p:nvPr/>
        </p:nvCxnSpPr>
        <p:spPr>
          <a:xfrm flipH="1">
            <a:off x="2361375" y="2252606"/>
            <a:ext cx="1635752" cy="4313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15466C2-8F1C-407B-9F97-DA6E46CB4D23}"/>
              </a:ext>
            </a:extLst>
          </p:cNvPr>
          <p:cNvCxnSpPr>
            <a:cxnSpLocks/>
          </p:cNvCxnSpPr>
          <p:nvPr/>
        </p:nvCxnSpPr>
        <p:spPr>
          <a:xfrm>
            <a:off x="5516488" y="2243468"/>
            <a:ext cx="1493912" cy="4404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77AFF7C-4304-494B-B0B8-225A7584B453}"/>
              </a:ext>
            </a:extLst>
          </p:cNvPr>
          <p:cNvCxnSpPr>
            <a:cxnSpLocks/>
          </p:cNvCxnSpPr>
          <p:nvPr/>
        </p:nvCxnSpPr>
        <p:spPr>
          <a:xfrm flipH="1" flipV="1">
            <a:off x="2361376" y="3323420"/>
            <a:ext cx="1635751" cy="5751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7140568-3C7D-4411-8443-264F31FC9350}"/>
              </a:ext>
            </a:extLst>
          </p:cNvPr>
          <p:cNvCxnSpPr>
            <a:cxnSpLocks/>
          </p:cNvCxnSpPr>
          <p:nvPr/>
        </p:nvCxnSpPr>
        <p:spPr>
          <a:xfrm flipV="1">
            <a:off x="5390308" y="3302222"/>
            <a:ext cx="1585400" cy="6175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0AE23DE-8C1B-41B5-AED0-A0124032F4E6}"/>
              </a:ext>
            </a:extLst>
          </p:cNvPr>
          <p:cNvSpPr txBox="1"/>
          <p:nvPr/>
        </p:nvSpPr>
        <p:spPr>
          <a:xfrm>
            <a:off x="3997127" y="2067940"/>
            <a:ext cx="2117492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선생님의 수락</a:t>
            </a:r>
            <a:endParaRPr lang="en-US" altLang="ko-KR" sz="18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r>
              <a:rPr lang="en-US" altLang="ko-KR" sz="1050" dirty="0">
                <a:latin typeface="Rix굴림 M" panose="02020603020101020101" pitchFamily="18" charset="-127"/>
                <a:ea typeface="Rix굴림 M" panose="02020603020101020101" pitchFamily="18" charset="-127"/>
              </a:rPr>
              <a:t>(</a:t>
            </a:r>
            <a:r>
              <a:rPr lang="ko-KR" altLang="en-US" sz="1050" dirty="0">
                <a:latin typeface="Rix굴림 M" panose="02020603020101020101" pitchFamily="18" charset="-127"/>
                <a:ea typeface="Rix굴림 M" panose="02020603020101020101" pitchFamily="18" charset="-127"/>
              </a:rPr>
              <a:t>자동 수락 모드 설정 가능</a:t>
            </a:r>
            <a:r>
              <a:rPr lang="en-US" altLang="ko-KR" sz="1050" dirty="0">
                <a:latin typeface="Rix굴림 M" panose="02020603020101020101" pitchFamily="18" charset="-127"/>
                <a:ea typeface="Rix굴림 M" panose="02020603020101020101" pitchFamily="18" charset="-127"/>
              </a:rPr>
              <a:t>)</a:t>
            </a:r>
            <a:endParaRPr lang="ko-KR" altLang="en-US" sz="105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E4D0207-7E5D-4BC7-90DC-21D1150224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8074" t="42074" r="55038" b="41848"/>
          <a:stretch/>
        </p:blipFill>
        <p:spPr>
          <a:xfrm>
            <a:off x="5840342" y="1774887"/>
            <a:ext cx="548554" cy="239094"/>
          </a:xfrm>
          <a:prstGeom prst="parallelogram">
            <a:avLst/>
          </a:prstGeom>
        </p:spPr>
      </p:pic>
      <p:pic>
        <p:nvPicPr>
          <p:cNvPr id="34" name="그림 33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505D6A84-89A4-4DDB-B133-CA27D77EDD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074622" y="1676858"/>
            <a:ext cx="551228" cy="55122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D59ADD2-4E25-4602-9017-ACC194F08536}"/>
              </a:ext>
            </a:extLst>
          </p:cNvPr>
          <p:cNvSpPr txBox="1"/>
          <p:nvPr/>
        </p:nvSpPr>
        <p:spPr>
          <a:xfrm>
            <a:off x="4397609" y="3804591"/>
            <a:ext cx="2117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>
                <a:latin typeface="Rix굴림 M" panose="02020603020101020101" pitchFamily="18" charset="-127"/>
                <a:ea typeface="Rix굴림 M" panose="02020603020101020101" pitchFamily="18" charset="-127"/>
              </a:rPr>
              <a:t>취소</a:t>
            </a:r>
            <a:endParaRPr lang="ko-KR" altLang="en-US" sz="18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14332F5-58EA-4E62-81D5-6C733B50726A}"/>
              </a:ext>
            </a:extLst>
          </p:cNvPr>
          <p:cNvSpPr txBox="1"/>
          <p:nvPr/>
        </p:nvSpPr>
        <p:spPr>
          <a:xfrm>
            <a:off x="617238" y="3381818"/>
            <a:ext cx="1972708" cy="10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Rix굴림 M" panose="02020603020101020101" pitchFamily="18" charset="-127"/>
                <a:ea typeface="Rix굴림 M" panose="02020603020101020101" pitchFamily="18" charset="-127"/>
              </a:rPr>
              <a:t>관리자</a:t>
            </a:r>
            <a:endParaRPr lang="en-US" altLang="ko-KR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pPr algn="ctr"/>
            <a:r>
              <a:rPr lang="en-US" altLang="ko-KR" dirty="0">
                <a:latin typeface="Rix굴림 M" panose="02020603020101020101" pitchFamily="18" charset="-127"/>
                <a:ea typeface="Rix굴림 M" panose="02020603020101020101" pitchFamily="18" charset="-127"/>
              </a:rPr>
              <a:t>-&gt; </a:t>
            </a:r>
            <a:r>
              <a:rPr lang="ko-KR" altLang="en-US" dirty="0">
                <a:latin typeface="Rix굴림 M" panose="02020603020101020101" pitchFamily="18" charset="-127"/>
                <a:ea typeface="Rix굴림 M" panose="02020603020101020101" pitchFamily="18" charset="-127"/>
              </a:rPr>
              <a:t>모든 물건들을 관리</a:t>
            </a:r>
            <a:r>
              <a:rPr lang="en-US" altLang="ko-KR" dirty="0">
                <a:latin typeface="Rix굴림 M" panose="02020603020101020101" pitchFamily="18" charset="-127"/>
                <a:ea typeface="Rix굴림 M" panose="02020603020101020101" pitchFamily="18" charset="-127"/>
              </a:rPr>
              <a:t> (</a:t>
            </a:r>
            <a:r>
              <a:rPr lang="ko-KR" altLang="en-US" dirty="0">
                <a:latin typeface="Rix굴림 M" panose="02020603020101020101" pitchFamily="18" charset="-127"/>
                <a:ea typeface="Rix굴림 M" panose="02020603020101020101" pitchFamily="18" charset="-127"/>
              </a:rPr>
              <a:t>웹에 데이터 업데이트</a:t>
            </a:r>
            <a:r>
              <a:rPr lang="en-US" altLang="ko-KR" dirty="0">
                <a:latin typeface="Rix굴림 M" panose="02020603020101020101" pitchFamily="18" charset="-127"/>
                <a:ea typeface="Rix굴림 M" panose="02020603020101020101" pitchFamily="18" charset="-127"/>
              </a:rPr>
              <a:t>)</a:t>
            </a:r>
          </a:p>
          <a:p>
            <a:pPr algn="ctr"/>
            <a:endParaRPr lang="en-US" altLang="ko-KR" sz="11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pPr algn="ctr"/>
            <a:r>
              <a:rPr lang="ko-KR" altLang="en-US" sz="1100" dirty="0">
                <a:latin typeface="Rix굴림 M" panose="02020603020101020101" pitchFamily="18" charset="-127"/>
                <a:ea typeface="Rix굴림 M" panose="02020603020101020101" pitchFamily="18" charset="-127"/>
              </a:rPr>
              <a:t>소유권 전송과 물품 생성 역할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2D0D479-3B13-43F0-9DD0-AD48E07FB6B7}"/>
              </a:ext>
            </a:extLst>
          </p:cNvPr>
          <p:cNvSpPr txBox="1"/>
          <p:nvPr/>
        </p:nvSpPr>
        <p:spPr>
          <a:xfrm>
            <a:off x="7243233" y="3381818"/>
            <a:ext cx="1211239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Rix굴림 M" panose="02020603020101020101" pitchFamily="18" charset="-127"/>
                <a:ea typeface="Rix굴림 M" panose="02020603020101020101" pitchFamily="18" charset="-127"/>
              </a:rPr>
              <a:t>학생</a:t>
            </a:r>
            <a:r>
              <a:rPr lang="en-US" altLang="ko-KR" dirty="0">
                <a:latin typeface="Rix굴림 M" panose="02020603020101020101" pitchFamily="18" charset="-127"/>
                <a:ea typeface="Rix굴림 M" panose="02020603020101020101" pitchFamily="18" charset="-127"/>
              </a:rPr>
              <a:t>(</a:t>
            </a:r>
            <a:r>
              <a:rPr lang="ko-KR" altLang="en-US" dirty="0">
                <a:latin typeface="Rix굴림 M" panose="02020603020101020101" pitchFamily="18" charset="-127"/>
                <a:ea typeface="Rix굴림 M" panose="02020603020101020101" pitchFamily="18" charset="-127"/>
              </a:rPr>
              <a:t>사용자</a:t>
            </a:r>
            <a:r>
              <a:rPr lang="en-US" altLang="ko-KR" dirty="0">
                <a:latin typeface="Rix굴림 M" panose="02020603020101020101" pitchFamily="18" charset="-127"/>
                <a:ea typeface="Rix굴림 M" panose="02020603020101020101" pitchFamily="18" charset="-127"/>
              </a:rPr>
              <a:t>)</a:t>
            </a:r>
            <a:endParaRPr lang="ko-KR" altLang="en-US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80134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33333E-6 L 5.55556E-7 0.125 C 5.55556E-7 0.18111 -0.05226 0.25 -0.09479 0.25 L -0.18941 0.25 " pathEditMode="relative" rAng="0" ptsTypes="AAAA">
                                      <p:cBhvr>
                                        <p:cTn id="11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79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1.11111E-6 L 1.11022E-16 0.125 C 1.11022E-16 0.18111 0.05799 0.25 0.10538 0.25 L 0.21094 0.25 " pathEditMode="relative" rAng="0" ptsTypes="AAAA">
                                      <p:cBhvr>
                                        <p:cTn id="1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38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03232" y="406306"/>
            <a:ext cx="373947" cy="370982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2246" y="357211"/>
            <a:ext cx="373848" cy="377123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843101" y="409809"/>
            <a:ext cx="27657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자료구조도</a:t>
            </a:r>
            <a:endParaRPr kumimoji="1"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- 제목1" panose="02020603020101020101" pitchFamily="18" charset="-127"/>
              <a:ea typeface="- 제목1" panose="02020603020101020101" pitchFamily="18" charset="-127"/>
              <a:cs typeface="KoPubDotum_Pro" charset="-127"/>
            </a:endParaRPr>
          </a:p>
          <a:p>
            <a:r>
              <a:rPr kumimoji="1" lang="en-US" altLang="ko-KR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3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Data-structure charts</a:t>
            </a:r>
            <a:endParaRPr kumimoji="1" lang="ko-KR" altLang="en-US" sz="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363944" y="418774"/>
            <a:ext cx="418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01</a:t>
            </a:r>
            <a:endParaRPr kumimoji="1"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A4DD52-2555-49CC-878B-DAFCF70F7C20}"/>
              </a:ext>
            </a:extLst>
          </p:cNvPr>
          <p:cNvSpPr txBox="1"/>
          <p:nvPr/>
        </p:nvSpPr>
        <p:spPr>
          <a:xfrm>
            <a:off x="0" y="2141424"/>
            <a:ext cx="47921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블록체인 위에 놓을 </a:t>
            </a:r>
            <a:r>
              <a:rPr lang="en-US" altLang="ko-KR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data</a:t>
            </a:r>
          </a:p>
          <a:p>
            <a:pPr algn="ctr"/>
            <a:r>
              <a:rPr lang="en-US" altLang="ko-KR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(on-chain)</a:t>
            </a:r>
            <a:endParaRPr lang="ko-KR" altLang="en-US" sz="24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2748D1-7D6F-4BAD-9187-5E2FFFA5C9F4}"/>
              </a:ext>
            </a:extLst>
          </p:cNvPr>
          <p:cNvSpPr txBox="1"/>
          <p:nvPr/>
        </p:nvSpPr>
        <p:spPr>
          <a:xfrm>
            <a:off x="4187954" y="2141424"/>
            <a:ext cx="47921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블록체인 밖에 놓을 </a:t>
            </a:r>
            <a:r>
              <a:rPr lang="en-US" altLang="ko-KR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data</a:t>
            </a:r>
          </a:p>
          <a:p>
            <a:pPr algn="ctr"/>
            <a:r>
              <a:rPr lang="en-US" altLang="ko-KR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(off-chain)</a:t>
            </a:r>
            <a:endParaRPr lang="ko-KR" altLang="en-US" sz="24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F5B54B-9849-440A-A4FD-5BCFC3246A85}"/>
              </a:ext>
            </a:extLst>
          </p:cNvPr>
          <p:cNvSpPr txBox="1"/>
          <p:nvPr/>
        </p:nvSpPr>
        <p:spPr>
          <a:xfrm>
            <a:off x="461433" y="1136190"/>
            <a:ext cx="8221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시스템의 최적화를 위해 물품 대장에서 </a:t>
            </a:r>
            <a:endParaRPr lang="en-US" altLang="ko-KR" sz="18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pPr algn="ctr"/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가장 중요한 </a:t>
            </a:r>
            <a:r>
              <a:rPr lang="ko-KR" altLang="en-US" sz="1800" dirty="0" err="1">
                <a:latin typeface="Rix굴림 M" panose="02020603020101020101" pitchFamily="18" charset="-127"/>
                <a:ea typeface="Rix굴림 M" panose="02020603020101020101" pitchFamily="18" charset="-127"/>
              </a:rPr>
              <a:t>요소들만을</a:t>
            </a:r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 블록체인 위에 놓기로 결정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B4F3D0-12F3-4BD8-9E08-4F1E2B6E0452}"/>
              </a:ext>
            </a:extLst>
          </p:cNvPr>
          <p:cNvSpPr txBox="1"/>
          <p:nvPr/>
        </p:nvSpPr>
        <p:spPr>
          <a:xfrm>
            <a:off x="1405466" y="3563147"/>
            <a:ext cx="1981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highlight>
                  <a:srgbClr val="FFFF00"/>
                </a:highlight>
                <a:latin typeface="Rix굴림 M" panose="02020603020101020101" pitchFamily="18" charset="-127"/>
                <a:ea typeface="Rix굴림 M" panose="02020603020101020101" pitchFamily="18" charset="-127"/>
              </a:rPr>
              <a:t>대여자</a:t>
            </a:r>
            <a:r>
              <a:rPr lang="en-US" altLang="ko-KR" sz="2000" dirty="0">
                <a:highlight>
                  <a:srgbClr val="FFFF00"/>
                </a:highlight>
                <a:latin typeface="Rix굴림 M" panose="02020603020101020101" pitchFamily="18" charset="-127"/>
                <a:ea typeface="Rix굴림 M" panose="02020603020101020101" pitchFamily="18" charset="-127"/>
              </a:rPr>
              <a:t> </a:t>
            </a:r>
            <a:r>
              <a:rPr lang="ko-KR" altLang="en-US" sz="2000" dirty="0">
                <a:highlight>
                  <a:srgbClr val="FFFF00"/>
                </a:highlight>
                <a:latin typeface="Rix굴림 M" panose="02020603020101020101" pitchFamily="18" charset="-127"/>
                <a:ea typeface="Rix굴림 M" panose="02020603020101020101" pitchFamily="18" charset="-127"/>
              </a:rPr>
              <a:t>정보</a:t>
            </a:r>
            <a:endParaRPr lang="en-US" altLang="ko-KR" sz="2000" dirty="0">
              <a:highlight>
                <a:srgbClr val="FFFF00"/>
              </a:highlight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pPr algn="ctr"/>
            <a:r>
              <a:rPr lang="ko-KR" altLang="en-US" sz="2000" dirty="0">
                <a:highlight>
                  <a:srgbClr val="FFFF00"/>
                </a:highlight>
                <a:latin typeface="Rix굴림 M" panose="02020603020101020101" pitchFamily="18" charset="-127"/>
                <a:ea typeface="Rix굴림 M" panose="02020603020101020101" pitchFamily="18" charset="-127"/>
              </a:rPr>
              <a:t>대여 확인 선생님</a:t>
            </a:r>
            <a:endParaRPr lang="en-US" altLang="ko-KR" sz="2000" dirty="0">
              <a:highlight>
                <a:srgbClr val="FFFF00"/>
              </a:highlight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pPr algn="ctr"/>
            <a:r>
              <a:rPr lang="ko-KR" altLang="en-US" sz="2000" dirty="0">
                <a:highlight>
                  <a:srgbClr val="FFFF00"/>
                </a:highlight>
                <a:latin typeface="Rix굴림 M" panose="02020603020101020101" pitchFamily="18" charset="-127"/>
                <a:ea typeface="Rix굴림 M" panose="02020603020101020101" pitchFamily="18" charset="-127"/>
              </a:rPr>
              <a:t>대여 기간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ADE032-1745-479A-9A56-C73EA1487243}"/>
              </a:ext>
            </a:extLst>
          </p:cNvPr>
          <p:cNvSpPr txBox="1"/>
          <p:nvPr/>
        </p:nvSpPr>
        <p:spPr>
          <a:xfrm>
            <a:off x="5593420" y="3717035"/>
            <a:ext cx="1981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highlight>
                  <a:srgbClr val="FFFF00"/>
                </a:highlight>
                <a:latin typeface="Rix굴림 M" panose="02020603020101020101" pitchFamily="18" charset="-127"/>
                <a:ea typeface="Rix굴림 M" panose="02020603020101020101" pitchFamily="18" charset="-127"/>
              </a:rPr>
              <a:t>물품 정보</a:t>
            </a:r>
            <a:endParaRPr lang="en-US" altLang="ko-KR" sz="2000" dirty="0">
              <a:highlight>
                <a:srgbClr val="FFFF00"/>
              </a:highlight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pPr algn="ctr"/>
            <a:r>
              <a:rPr lang="ko-KR" altLang="en-US" sz="2000" dirty="0">
                <a:highlight>
                  <a:srgbClr val="FFFF00"/>
                </a:highlight>
                <a:latin typeface="Rix굴림 M" panose="02020603020101020101" pitchFamily="18" charset="-127"/>
                <a:ea typeface="Rix굴림 M" panose="02020603020101020101" pitchFamily="18" charset="-127"/>
              </a:rPr>
              <a:t>시세 정보 등</a:t>
            </a:r>
            <a:endParaRPr lang="en-US" altLang="ko-KR" sz="2000" dirty="0">
              <a:highlight>
                <a:srgbClr val="FFFF00"/>
              </a:highlight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pPr algn="ctr"/>
            <a:r>
              <a:rPr lang="en-US" altLang="ko-KR" sz="1600" dirty="0">
                <a:highlight>
                  <a:srgbClr val="FFFF00"/>
                </a:highlight>
                <a:latin typeface="Rix굴림 M" panose="02020603020101020101" pitchFamily="18" charset="-127"/>
                <a:ea typeface="Rix굴림 M" panose="02020603020101020101" pitchFamily="18" charset="-127"/>
              </a:rPr>
              <a:t>-&gt; json </a:t>
            </a:r>
            <a:r>
              <a:rPr lang="ko-KR" altLang="en-US" sz="1600" dirty="0">
                <a:highlight>
                  <a:srgbClr val="FFFF00"/>
                </a:highlight>
                <a:latin typeface="Rix굴림 M" panose="02020603020101020101" pitchFamily="18" charset="-127"/>
                <a:ea typeface="Rix굴림 M" panose="02020603020101020101" pitchFamily="18" charset="-127"/>
              </a:rPr>
              <a:t>파일로 구성</a:t>
            </a:r>
            <a:endParaRPr lang="en-US" altLang="ko-KR" sz="1600" dirty="0">
              <a:highlight>
                <a:srgbClr val="FFFF00"/>
              </a:highlight>
              <a:latin typeface="Rix굴림 M" panose="02020603020101020101" pitchFamily="18" charset="-127"/>
              <a:ea typeface="Rix굴림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65656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1565</TotalTime>
  <Words>847</Words>
  <Application>Microsoft Office PowerPoint</Application>
  <PresentationFormat>화면 슬라이드 쇼(16:10)</PresentationFormat>
  <Paragraphs>230</Paragraphs>
  <Slides>29</Slides>
  <Notes>29</Notes>
  <HiddenSlides>3</HiddenSlides>
  <MMClips>2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9" baseType="lpstr">
      <vt:lpstr>KoPub돋움체 Light</vt:lpstr>
      <vt:lpstr>Calibri Light</vt:lpstr>
      <vt:lpstr>- 제목1</vt:lpstr>
      <vt:lpstr>Calibri</vt:lpstr>
      <vt:lpstr>KoPub돋움체 Bold</vt:lpstr>
      <vt:lpstr>나눔바른고딕</vt:lpstr>
      <vt:lpstr>Rix굴림 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성민 이</dc:creator>
  <cp:keywords/>
  <dc:description/>
  <cp:lastModifiedBy>김 채린</cp:lastModifiedBy>
  <cp:revision>43</cp:revision>
  <dcterms:created xsi:type="dcterms:W3CDTF">2018-07-11T06:18:00Z</dcterms:created>
  <dcterms:modified xsi:type="dcterms:W3CDTF">2019-08-06T14:28:51Z</dcterms:modified>
  <cp:category/>
</cp:coreProperties>
</file>